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67A1E90-FE2E-4FE3-ADD6-6C4B2EB69149}">
  <a:tblStyle styleId="{667A1E90-FE2E-4FE3-ADD6-6C4B2EB6914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안녕하세요 Enhancing your Travel Experience발표를 시작하겠습니다.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722a59da4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3" name="Google Shape;213;g4722a59da4_1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722a59da4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7" name="Google Shape;227;g4722a59da4_1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722a59da4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1" name="Google Shape;241;g4722a59da4_1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818dd89d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저희가 제안한 기능은 크게 동승, 여행가이드 기능으로 나눌 수 있습니다.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각각은 다음과 같은 상세기능을 제공합니다.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3" name="Google Shape;253;g4818dd89db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818dd89d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이러한 상세 기능들이 사용되는 모습을 먼저 시나리오 영상을 통해 보시겠습니다</a:t>
            </a:r>
            <a:endParaRPr/>
          </a:p>
        </p:txBody>
      </p:sp>
      <p:sp>
        <p:nvSpPr>
          <p:cNvPr id="296" name="Google Shape;296;g4818dd89db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818dd89db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시나리오에서 보신 기능 중 먼저 동승기능에 대해 상세히 설명드리겠습니다.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동승기능은 (네모 설명)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동승 기능에는 페어링, ~~~ 가 있습니다.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4" name="Google Shape;304;g4818dd89db_0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818dd89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(그림 언급)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먼저 동승 환경</a:t>
            </a:r>
            <a:r>
              <a:rPr lang="en-US"/>
              <a:t>을 위해</a:t>
            </a:r>
            <a:r>
              <a:rPr lang="en-US"/>
              <a:t> 연결하고자 하는 차량과의 페어링 과정</a:t>
            </a:r>
            <a:r>
              <a:rPr lang="en-US"/>
              <a:t>이 필요합니다.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각 차량 마다 갖는 고유 id와 password를 이용하는데요, 그림과 같은 화면에서 해당 정보를 입력하면 차량 간 페어링이 완료됩니다.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//////////////////////////////////////////////////////////////[ 페어링 내용 두번째부터 읽기]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페어링 후 실행가능한 기능 중 하나인 ‘공유메모’는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페어링된 차량 탑승자와 공유되는 메모 작성 기능입니다.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화상과 함께 텍스트 메모와 드로잉 메모 공유가 가능합니다.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//////////////////////////////////////////////////////////////////////////////////////////[공유 메모 내용]</a:t>
            </a:r>
            <a:endParaRPr/>
          </a:p>
        </p:txBody>
      </p:sp>
      <p:sp>
        <p:nvSpPr>
          <p:cNvPr id="337" name="Google Shape;337;g4818dd89d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818dd89db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(그림 언급)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동승환경의 다른 기능에는 페이스콜이 있습니다.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페이스콜을 통해 이동시간 중에 여행의 즐거움을 느낄 수 있습니다.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/////////////////////////////////////////////////////////////////////////[설명 Early checkin 빼고 읽고]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세부 기능에는 Face Sticker, Screenshot, Drawing 기능이 있습니다.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/////////////////////////////////////////////////////////////////////////</a:t>
            </a:r>
            <a:r>
              <a:rPr lang="en-US"/>
              <a:t>[세부기능은 제목만]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이러한 기능을 통해  [ </a:t>
            </a:r>
            <a:r>
              <a:rPr b="1" lang="en-US" sz="1400">
                <a:solidFill>
                  <a:schemeClr val="dk1"/>
                </a:solidFill>
              </a:rPr>
              <a:t>Early Check-in/ Ice Breaking </a:t>
            </a:r>
            <a:r>
              <a:rPr lang="en-US" sz="1400">
                <a:solidFill>
                  <a:schemeClr val="dk1"/>
                </a:solidFill>
              </a:rPr>
              <a:t>]의 효과를 느낄 수 있습니다.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5" name="Google Shape;355;g4818dd89db_0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818dd89d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(그림 언급)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동승</a:t>
            </a:r>
            <a:r>
              <a:rPr lang="en-US"/>
              <a:t>기능은 또한 </a:t>
            </a:r>
            <a:r>
              <a:rPr lang="en-US"/>
              <a:t>여러 차량 탑승자들이 한 공간에 있는듯이 함께 게임을 즐길 수 있는 오락기능을 제공합니다.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////////////////////////////////////////////////////////////////////////[ 첫번</a:t>
            </a:r>
            <a:r>
              <a:rPr lang="en-US"/>
              <a:t>째 동그라미 ] ~ 하는 오락기능을 제공합니다.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세부기능에는 노래방, 보드게임 및 색판 뒤집기, 영화가 있습니다.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오락기능을 통해 이동 중에 기존의 모바일 게임과는 차별화하여 한 공간에서 즐길 수 있는 게임을 제공합니다.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/////////////////////////////////////////////////////////////////////////</a:t>
            </a:r>
            <a:r>
              <a:rPr lang="en-US">
                <a:solidFill>
                  <a:schemeClr val="dk1"/>
                </a:solidFill>
              </a:rPr>
              <a:t>[두번째 동그라미 .. Early.. 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2" name="Google Shape;372;g4818dd89db_0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818dd89db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92" name="Google Shape;392;g4818dd89db_0_3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저희 발표진행 순서는 다음과 같습니다.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목차 쫙읽기</a:t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73d75f3b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11" name="Google Shape;411;g473d75f3ba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723c38f2e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다음으로 여행가이드 기능에 대해 설명드리겠습니다.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여행가이드 기능은 [네모설명]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기</a:t>
            </a:r>
            <a:r>
              <a:rPr lang="en-US"/>
              <a:t>능 크게 세개 ~ , ~, ~가 있습니다.</a:t>
            </a:r>
            <a:endParaRPr/>
          </a:p>
        </p:txBody>
      </p:sp>
      <p:sp>
        <p:nvSpPr>
          <p:cNvPr id="433" name="Google Shape;433;g4723c38f2e_1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723c38f2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먼저 출발 전에 목적지를 설정하면 해당 목적지로 자율주행이 시작됩니다.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(그림설명)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여행경로추천은 사용자가 필요할 때  현위치 기준으로 [여행 경로 추천 네모설명]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6" name="Google Shape;456;g4723c38f2e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723c38f2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4723c38f2e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818dd89d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여행정보제공은 </a:t>
            </a:r>
            <a:r>
              <a:rPr b="1" lang="en-US">
                <a:solidFill>
                  <a:schemeClr val="dk1"/>
                </a:solidFill>
              </a:rPr>
              <a:t>여행 중 즉각적으로 필요한 시설</a:t>
            </a:r>
            <a:r>
              <a:rPr lang="en-US">
                <a:solidFill>
                  <a:schemeClr val="dk1"/>
                </a:solidFill>
              </a:rPr>
              <a:t>을 </a:t>
            </a:r>
            <a:r>
              <a:rPr b="1" lang="en-US">
                <a:solidFill>
                  <a:schemeClr val="dk1"/>
                </a:solidFill>
              </a:rPr>
              <a:t>접목</a:t>
            </a:r>
            <a:r>
              <a:rPr lang="en-US">
                <a:solidFill>
                  <a:schemeClr val="dk1"/>
                </a:solidFill>
              </a:rPr>
              <a:t>시켜 </a:t>
            </a:r>
            <a:r>
              <a:rPr b="1" lang="en-US">
                <a:solidFill>
                  <a:schemeClr val="dk1"/>
                </a:solidFill>
              </a:rPr>
              <a:t>추가로 </a:t>
            </a:r>
            <a:r>
              <a:rPr lang="en-US">
                <a:solidFill>
                  <a:schemeClr val="dk1"/>
                </a:solidFill>
              </a:rPr>
              <a:t>제공함으로써 차량과 여행에 좀 더 특성화된 기능입니다.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///////////////////의미 설명)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제공되는 여행정보에는 여행에 유용한 편의시설, 포토스팟, 식당 및 관광지가 있고, 페어링된 차량 탑승자와 함께 상의해서 결제와 주문까지 미리 가능합니다.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이와 같은 의사 결정 과정의 공유를 통해 의사 결정을 함에 있어 결과만 공유하는 것이 아닌 의사결정이 이루어지는 전과정이 공유되어 함께있는 듯한 환경 조성이 가능 합니다.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이러한 여행 관련 데이터는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Yelp,Trip Advisor 등과 같은 기존의 여행정보 앱</a:t>
            </a:r>
            <a:r>
              <a:rPr lang="en-US">
                <a:solidFill>
                  <a:srgbClr val="3F3F3F"/>
                </a:solidFill>
              </a:rPr>
              <a:t>에서 제공받아 구현가능성과 현실성을 높일 수 있습니다.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494" name="Google Shape;494;g4818dd89db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818dd89d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4818dd89db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818dd89d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1" name="Google Shape;531;g4818dd89db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818dd89db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사용자별로 poI를 커스터마이즈할 수 있는 기능 제공</a:t>
            </a:r>
            <a:endParaRPr/>
          </a:p>
        </p:txBody>
      </p:sp>
      <p:sp>
        <p:nvSpPr>
          <p:cNvPr id="543" name="Google Shape;543;g4818dd89db_2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818dd89db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&lt;디스플레이&gt;</a:t>
            </a:r>
            <a:endParaRPr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otum"/>
              <a:buChar char="-"/>
            </a:pPr>
            <a:r>
              <a:rPr lang="en-US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“ “ =&gt; 자율 주행 환경에서 중요해지고 있다</a:t>
            </a:r>
            <a:endParaRPr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otum"/>
              <a:buChar char="-"/>
            </a:pPr>
            <a:r>
              <a:rPr lang="en-US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HUD, CID</a:t>
            </a:r>
            <a:endParaRPr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otum"/>
              <a:buChar char="-"/>
            </a:pPr>
            <a:r>
              <a:rPr lang="en-US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향후 전망</a:t>
            </a:r>
            <a:endParaRPr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&lt;커넥티비티&gt;</a:t>
            </a:r>
            <a:endParaRPr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otum"/>
              <a:buChar char="-"/>
            </a:pPr>
            <a:r>
              <a:rPr lang="en-US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굵은글씨</a:t>
            </a:r>
            <a:endParaRPr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otum"/>
              <a:buChar char="-"/>
            </a:pPr>
            <a:r>
              <a:rPr lang="en-US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글로벌 OEM: 현대기아자동차 부분</a:t>
            </a:r>
            <a:endParaRPr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566" name="Google Shape;566;g4818dd89db_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4722a59da4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[제목]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여행수요 - 두꺼운글씨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중형차 - 두꺼운 글씨(현대자동차 판매실적 19중에서도 ‘</a:t>
            </a:r>
            <a:r>
              <a:rPr b="1" lang="en-US" sz="1300" u="sng">
                <a:solidFill>
                  <a:schemeClr val="dk1"/>
                </a:solidFill>
              </a:rPr>
              <a:t>중형차</a:t>
            </a:r>
            <a:r>
              <a:rPr b="1" lang="en-US" sz="1300">
                <a:solidFill>
                  <a:schemeClr val="dk1"/>
                </a:solidFill>
              </a:rPr>
              <a:t>’의 수요가 많다고 말하기) (그림)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커넥티비티 - 첫동그라미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8" name="Google Shape;588;g4722a59da4_1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22a59d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2" name="Google Shape;122;g4722a59da4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4722a59da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8" name="Google Shape;608;g4722a59da4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818dd89d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222222"/>
                </a:solidFill>
              </a:rPr>
              <a:t>2차 경연 후 받은 피드백을 바탕으로, 2차 경연 대비 개선된 사항에 대해, 질의응답 형식으로 정리해봤습니다.</a:t>
            </a:r>
            <a:endParaRPr b="1"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질문자 대답자 정하기(해보고 결정)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1. 여행 중 발생가능한 구체적이고 풍부한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시나리오</a:t>
            </a:r>
            <a:endParaRPr>
              <a:solidFill>
                <a:srgbClr val="222222"/>
              </a:solidFill>
              <a:highlight>
                <a:srgbClr val="00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 -어떤 차량에 적용할 것인지? 여행에 특화된 차량에 적용할 것인지? 시나리오에 더 디테일하게 반영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UcPeriod"/>
            </a:pPr>
            <a:r>
              <a:rPr lang="en-US">
                <a:solidFill>
                  <a:srgbClr val="222222"/>
                </a:solidFill>
              </a:rPr>
              <a:t>여행 도착 전 이미 여행 온 느낌 </a:t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Early check-in (게임, 식당결정.../ 바닥 스크린)</a:t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여행 중 차안에서 버리는 시간을 최대한 활용 (early check-in, 술자리 2차)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rgbClr val="222222"/>
                </a:solidFill>
              </a:rPr>
              <a:t>2. UX라는 포인트를 자세히 살려서 우리 프로젝트 제목(</a:t>
            </a:r>
            <a:r>
              <a:rPr b="1" i="1" lang="en-US" sz="1000" u="sng">
                <a:solidFill>
                  <a:srgbClr val="3F3F3F"/>
                </a:solidFill>
              </a:rPr>
              <a:t>Enhancing your Travel Experience </a:t>
            </a:r>
            <a:endParaRPr b="1" i="1" sz="1000" u="sng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000" u="sng">
                <a:solidFill>
                  <a:srgbClr val="3F3F3F"/>
                </a:solidFill>
              </a:rPr>
              <a:t>with Interactive Displays of Outside World </a:t>
            </a:r>
            <a:r>
              <a:rPr lang="en-US" u="sng">
                <a:solidFill>
                  <a:srgbClr val="222222"/>
                </a:solidFill>
              </a:rPr>
              <a:t>)과 관련된 </a:t>
            </a:r>
            <a:r>
              <a:rPr lang="en-US" u="sng">
                <a:solidFill>
                  <a:srgbClr val="222222"/>
                </a:solidFill>
                <a:highlight>
                  <a:srgbClr val="00FF00"/>
                </a:highlight>
              </a:rPr>
              <a:t>interactive</a:t>
            </a:r>
            <a:r>
              <a:rPr lang="en-US" u="sng">
                <a:solidFill>
                  <a:srgbClr val="222222"/>
                </a:solidFill>
              </a:rPr>
              <a:t>한 부분을 잘 생각해보기</a:t>
            </a:r>
            <a:endParaRPr u="sng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3.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자율주행 차량 환경</a:t>
            </a:r>
            <a:r>
              <a:rPr lang="en-US">
                <a:solidFill>
                  <a:srgbClr val="222222"/>
                </a:solidFill>
              </a:rPr>
              <a:t>, 문맥을 더 고려하기 (지금은 잘 고려되지 않은 것 같음)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-US">
                <a:solidFill>
                  <a:srgbClr val="222222"/>
                </a:solidFill>
              </a:rPr>
              <a:t>자율주행 자동차라서 가능한 부분과 기술적인 부분을 좀 더 극대화시키기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-US">
                <a:solidFill>
                  <a:srgbClr val="222222"/>
                </a:solidFill>
              </a:rPr>
              <a:t>자율주행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레벨 및 상황 타겟</a:t>
            </a:r>
            <a:r>
              <a:rPr lang="en-US">
                <a:solidFill>
                  <a:srgbClr val="222222"/>
                </a:solidFill>
              </a:rPr>
              <a:t>을 명확하게 잡아야  함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-US">
                <a:solidFill>
                  <a:srgbClr val="222222"/>
                </a:solidFill>
              </a:rPr>
              <a:t>기존 유사 서비스가 많으므로,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차별화 포인트</a:t>
            </a:r>
            <a:r>
              <a:rPr lang="en-US">
                <a:solidFill>
                  <a:srgbClr val="222222"/>
                </a:solidFill>
              </a:rPr>
              <a:t> 잘 잡기. 비슷하더라도 좀 더 있어보이게.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UcPeriod"/>
            </a:pPr>
            <a:r>
              <a:rPr lang="en-US">
                <a:solidFill>
                  <a:srgbClr val="222222"/>
                </a:solidFill>
              </a:rPr>
              <a:t>네비어플, 페이스톡 어플,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6.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동승기능</a:t>
            </a:r>
            <a:r>
              <a:rPr lang="en-US">
                <a:solidFill>
                  <a:srgbClr val="222222"/>
                </a:solidFill>
              </a:rPr>
              <a:t> - 음성이나 시각적으로 여러가지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감각</a:t>
            </a:r>
            <a:r>
              <a:rPr lang="en-US">
                <a:solidFill>
                  <a:srgbClr val="222222"/>
                </a:solidFill>
              </a:rPr>
              <a:t>들을 더 활용해서 커뮤니케이션 하는 동승의 경험을 제공하도록 시나리오 및 기능을 더 깊게 고려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UcPeriod"/>
            </a:pPr>
            <a:r>
              <a:rPr lang="en-US">
                <a:solidFill>
                  <a:srgbClr val="222222"/>
                </a:solidFill>
              </a:rPr>
              <a:t>의사결정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7. 기능이 많은데,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핵심 컨셉</a:t>
            </a:r>
            <a:r>
              <a:rPr lang="en-US">
                <a:solidFill>
                  <a:srgbClr val="222222"/>
                </a:solidFill>
              </a:rPr>
              <a:t>을 잡아서 확실하게  제목과 맞게 통일시켜서 집중하는 것이 좋을 듯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	=&gt; 동승 기능에 집중!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rgbClr val="222222"/>
                </a:solidFill>
              </a:rPr>
              <a:t>8. AR의 경우 </a:t>
            </a:r>
            <a:r>
              <a:rPr lang="en-US" u="sng">
                <a:solidFill>
                  <a:srgbClr val="222222"/>
                </a:solidFill>
                <a:highlight>
                  <a:srgbClr val="00FF00"/>
                </a:highlight>
              </a:rPr>
              <a:t>모바일 AR</a:t>
            </a:r>
            <a:r>
              <a:rPr lang="en-US" u="sng">
                <a:solidFill>
                  <a:srgbClr val="222222"/>
                </a:solidFill>
              </a:rPr>
              <a:t>과 개념이 다르므로 움직이면서 보여주는 AR이 현실적으로 가능하기는 힘들 수 있음 </a:t>
            </a:r>
            <a:endParaRPr u="sng"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UcPeriod"/>
            </a:pPr>
            <a:r>
              <a:rPr lang="en-US" u="sng">
                <a:solidFill>
                  <a:srgbClr val="222222"/>
                </a:solidFill>
              </a:rPr>
              <a:t>PoI (Point of Interest)/ LoI (Location of Interest)</a:t>
            </a:r>
            <a:endParaRPr u="sng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9.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기술적인 이슈</a:t>
            </a:r>
            <a:r>
              <a:rPr lang="en-US">
                <a:solidFill>
                  <a:srgbClr val="222222"/>
                </a:solidFill>
              </a:rPr>
              <a:t>를 좀 더 검토해서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 타당성</a:t>
            </a:r>
            <a:r>
              <a:rPr lang="en-US">
                <a:solidFill>
                  <a:srgbClr val="222222"/>
                </a:solidFill>
              </a:rPr>
              <a:t>을 보여주는 것이 좋음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 -양산될 수 있는 환경을 자세히 생각해서(5~최대10년 정도) 최종 발표때 명시하는 것도 좋음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UcPeriod"/>
            </a:pPr>
            <a:r>
              <a:rPr lang="en-US">
                <a:solidFill>
                  <a:srgbClr val="222222"/>
                </a:solidFill>
              </a:rPr>
              <a:t>몇 가지 HW적 기술 제안 (각각의 장단점)</a:t>
            </a:r>
            <a:endParaRPr>
              <a:solidFill>
                <a:srgbClr val="22222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LcPeriod"/>
            </a:pPr>
            <a:r>
              <a:rPr lang="en-US">
                <a:solidFill>
                  <a:srgbClr val="222222"/>
                </a:solidFill>
              </a:rPr>
              <a:t>타당성/ 비</a:t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SW는 현재도 가능할것같음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20" name="Google Shape;620;g4818dd89db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734dad7d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1. 여행 중 발생가능한 구체적이고 풍부한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시나리오</a:t>
            </a:r>
            <a:endParaRPr>
              <a:solidFill>
                <a:srgbClr val="222222"/>
              </a:solidFill>
              <a:highlight>
                <a:srgbClr val="00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 -어떤 차량에 적용할 것인지? 여행에 특화된 차량에 적용할 것인지? 시나리오에 더 디테일하게 반영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UcPeriod"/>
            </a:pPr>
            <a:r>
              <a:rPr lang="en-US">
                <a:solidFill>
                  <a:srgbClr val="222222"/>
                </a:solidFill>
              </a:rPr>
              <a:t>여행 도착 전 이미 여행 온 느낌 </a:t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Early check-in (게임, 식당결정.../ 바닥 스크린)</a:t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여행 중 차안에서 버리는 시간을 최대한 활용 (early check-in, 술자리 2차)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rgbClr val="222222"/>
                </a:solidFill>
              </a:rPr>
              <a:t>2. UX라는 포인트를 자세히 살려서 우리 프로젝트 제목(</a:t>
            </a:r>
            <a:r>
              <a:rPr b="1" i="1" lang="en-US" sz="1000" u="sng">
                <a:solidFill>
                  <a:srgbClr val="3F3F3F"/>
                </a:solidFill>
              </a:rPr>
              <a:t>Enhancing your Travel Experience </a:t>
            </a:r>
            <a:endParaRPr b="1" i="1" sz="1000" u="sng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000" u="sng">
                <a:solidFill>
                  <a:srgbClr val="3F3F3F"/>
                </a:solidFill>
              </a:rPr>
              <a:t>with Interactive Displays of Outside World </a:t>
            </a:r>
            <a:r>
              <a:rPr lang="en-US" u="sng">
                <a:solidFill>
                  <a:srgbClr val="222222"/>
                </a:solidFill>
              </a:rPr>
              <a:t>)과 관련된 </a:t>
            </a:r>
            <a:r>
              <a:rPr lang="en-US" u="sng">
                <a:solidFill>
                  <a:srgbClr val="222222"/>
                </a:solidFill>
                <a:highlight>
                  <a:srgbClr val="00FF00"/>
                </a:highlight>
              </a:rPr>
              <a:t>interactive</a:t>
            </a:r>
            <a:r>
              <a:rPr lang="en-US" u="sng">
                <a:solidFill>
                  <a:srgbClr val="222222"/>
                </a:solidFill>
              </a:rPr>
              <a:t>한 부분을 잘 생각해보기</a:t>
            </a:r>
            <a:endParaRPr u="sng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3.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자율주행 차량 환경</a:t>
            </a:r>
            <a:r>
              <a:rPr lang="en-US">
                <a:solidFill>
                  <a:srgbClr val="222222"/>
                </a:solidFill>
              </a:rPr>
              <a:t>, 문맥을 더 고려하기 (지금은 잘 고려되지 않은 것 같음)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-US">
                <a:solidFill>
                  <a:srgbClr val="222222"/>
                </a:solidFill>
              </a:rPr>
              <a:t>자율주행 자동차라서 가능한 부분과 기술적인 부분을 좀 더 극대화시키기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-US">
                <a:solidFill>
                  <a:srgbClr val="222222"/>
                </a:solidFill>
              </a:rPr>
              <a:t>자율주행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레벨 및 상황 타겟</a:t>
            </a:r>
            <a:r>
              <a:rPr lang="en-US">
                <a:solidFill>
                  <a:srgbClr val="222222"/>
                </a:solidFill>
              </a:rPr>
              <a:t>을 명확하게 잡아야  함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en-US">
                <a:solidFill>
                  <a:srgbClr val="222222"/>
                </a:solidFill>
              </a:rPr>
              <a:t>기존 유사 서비스가 많으므로,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차별화 포인트</a:t>
            </a:r>
            <a:r>
              <a:rPr lang="en-US">
                <a:solidFill>
                  <a:srgbClr val="222222"/>
                </a:solidFill>
              </a:rPr>
              <a:t> 잘 잡기. 비슷하더라도 좀 더 있어보이게.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UcPeriod"/>
            </a:pPr>
            <a:r>
              <a:rPr lang="en-US">
                <a:solidFill>
                  <a:srgbClr val="222222"/>
                </a:solidFill>
              </a:rPr>
              <a:t>네비어플, 페이스톡 어플,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6.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동승기능</a:t>
            </a:r>
            <a:r>
              <a:rPr lang="en-US">
                <a:solidFill>
                  <a:srgbClr val="222222"/>
                </a:solidFill>
              </a:rPr>
              <a:t> - 음성이나 시각적으로 여러가지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감각</a:t>
            </a:r>
            <a:r>
              <a:rPr lang="en-US">
                <a:solidFill>
                  <a:srgbClr val="222222"/>
                </a:solidFill>
              </a:rPr>
              <a:t>들을 더 활용해서 커뮤니케이션 하는 동승의 경험을 제공하도록 시나리오 및 기능을 더 깊게 고려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UcPeriod"/>
            </a:pPr>
            <a:r>
              <a:rPr lang="en-US">
                <a:solidFill>
                  <a:srgbClr val="222222"/>
                </a:solidFill>
              </a:rPr>
              <a:t>의사결정 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7. 기능이 많은데,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핵심 컨셉</a:t>
            </a:r>
            <a:r>
              <a:rPr lang="en-US">
                <a:solidFill>
                  <a:srgbClr val="222222"/>
                </a:solidFill>
              </a:rPr>
              <a:t>을 잡아서 확실하게  제목과 맞게 통일시켜서 집중하는 것이 좋을 듯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	=&gt; 동승 기능에 집중!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rgbClr val="222222"/>
                </a:solidFill>
              </a:rPr>
              <a:t>8. AR의 경우 </a:t>
            </a:r>
            <a:r>
              <a:rPr lang="en-US" u="sng">
                <a:solidFill>
                  <a:srgbClr val="222222"/>
                </a:solidFill>
                <a:highlight>
                  <a:srgbClr val="00FF00"/>
                </a:highlight>
              </a:rPr>
              <a:t>모바일 AR</a:t>
            </a:r>
            <a:r>
              <a:rPr lang="en-US" u="sng">
                <a:solidFill>
                  <a:srgbClr val="222222"/>
                </a:solidFill>
              </a:rPr>
              <a:t>과 개념이 다르므로 움직이면서 보여주는 AR이 현실적으로 가능하기는 힘들 수 있음 </a:t>
            </a:r>
            <a:endParaRPr u="sng"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UcPeriod"/>
            </a:pPr>
            <a:r>
              <a:rPr lang="en-US" u="sng">
                <a:solidFill>
                  <a:srgbClr val="222222"/>
                </a:solidFill>
              </a:rPr>
              <a:t>PoI (Point of Interest)/ LoI (Location of Interest)</a:t>
            </a:r>
            <a:endParaRPr u="sng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9. 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기술적인 이슈</a:t>
            </a:r>
            <a:r>
              <a:rPr lang="en-US">
                <a:solidFill>
                  <a:srgbClr val="222222"/>
                </a:solidFill>
              </a:rPr>
              <a:t>를 좀 더 검토해서</a:t>
            </a:r>
            <a:r>
              <a:rPr lang="en-US">
                <a:solidFill>
                  <a:srgbClr val="222222"/>
                </a:solidFill>
                <a:highlight>
                  <a:srgbClr val="00FF00"/>
                </a:highlight>
              </a:rPr>
              <a:t> 타당성</a:t>
            </a:r>
            <a:r>
              <a:rPr lang="en-US">
                <a:solidFill>
                  <a:srgbClr val="222222"/>
                </a:solidFill>
              </a:rPr>
              <a:t>을 보여주는 것이 좋음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 -양산될 수 있는 환경을 자세히 생각해서(5~최대10년 정도) 최종 발표때 명시하는 것도 좋음</a:t>
            </a:r>
            <a:endParaRPr>
              <a:solidFill>
                <a:srgbClr val="22222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UcPeriod"/>
            </a:pPr>
            <a:r>
              <a:rPr lang="en-US">
                <a:solidFill>
                  <a:srgbClr val="222222"/>
                </a:solidFill>
              </a:rPr>
              <a:t>몇 가지 HW적 기술 제안 (각각의 장단점)</a:t>
            </a:r>
            <a:endParaRPr>
              <a:solidFill>
                <a:srgbClr val="22222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lphaLcPeriod"/>
            </a:pPr>
            <a:r>
              <a:rPr lang="en-US">
                <a:solidFill>
                  <a:srgbClr val="222222"/>
                </a:solidFill>
              </a:rPr>
              <a:t>타당성/ 비</a:t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22222"/>
                </a:solidFill>
              </a:rPr>
              <a:t>SW는 현재도 가능할것같음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38" name="Google Shape;638;g4734dad7db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4722a59da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마지막으로, 저희의 제안한 아이디어가 추구하는 핵심 가치에 대해 말씀드리겠습니다.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53" name="Google Shape;653;g4722a59da4_1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18dd89d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저희가 제안한 기능이 자율주행차에서 극대화되는 이유를 크게 2가지로  설명드리겠습니다.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첫째로,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[위에 쭉]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[오른쪽 네모] 이를 통해 [왼쪽 네모]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[제목과 연관]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먼저 자율주행이 가능해지면서 운전자의 차량 창문을 통한 전방주시가 필요없어집니다.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이는 바깥환경과 타 차량 내부와 소통하는 interactive display를 통해 사용자의 ~~~~~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65" name="Google Shape;665;g4818dd89db_0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473621fc8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둘째</a:t>
            </a:r>
            <a:r>
              <a:rPr lang="en-US"/>
              <a:t>로,  운전자가 없어지면서 [위에 네모]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여행이동 중에 많은 의사결정, 이동시간 중 놀이 등에서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기존의 자동차로 여행을 할 경우 [아래 첫네모] 지만,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저희가 제안한 기능을 탑재한 자율주행차를 이용하면 [아래 두번째 네모]할 수 있습니다.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83" name="Google Shape;683;g473621fc84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818dd89db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왼쪽-&gt;오른쪽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라인별</a:t>
            </a:r>
            <a:r>
              <a:rPr lang="en-US"/>
              <a:t>로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7" name="Google Shape;707;g4818dd89db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818dd89d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왼쪽-&gt;오른쪽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라인별로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35" name="Google Shape;735;g4818dd89db_0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73621fc8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최종적으로 저희가 제안한 기능의 </a:t>
            </a:r>
            <a:r>
              <a:rPr b="1" lang="en-US">
                <a:solidFill>
                  <a:schemeClr val="dk1"/>
                </a:solidFill>
                <a:highlight>
                  <a:srgbClr val="FFFF00"/>
                </a:highlight>
              </a:rPr>
              <a:t>높은</a:t>
            </a:r>
            <a:r>
              <a:rPr lang="en-US">
                <a:solidFill>
                  <a:schemeClr val="dk1"/>
                </a:solidFill>
              </a:rPr>
              <a:t> 향후 발전 가능성 및 풍부한 활용 계획에 대해 말씀드리도록 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저희는</a:t>
            </a:r>
            <a:r>
              <a:rPr lang="en-US">
                <a:solidFill>
                  <a:schemeClr val="dk1"/>
                </a:solidFill>
              </a:rPr>
              <a:t> 단순히 일차원적인 몇 개의 기능을 제안하는 것에 그치지 않고, 확장 가능하고 다양하게 재사용 가능한 “자율주행차 플랫폼”의 개념을 제안하고자 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제안한 아이디어가 </a:t>
            </a:r>
            <a:r>
              <a:rPr b="1" lang="en-US">
                <a:solidFill>
                  <a:schemeClr val="dk1"/>
                </a:solidFill>
              </a:rPr>
              <a:t>기존</a:t>
            </a:r>
            <a:r>
              <a:rPr lang="en-US">
                <a:solidFill>
                  <a:schemeClr val="dk1"/>
                </a:solidFill>
              </a:rPr>
              <a:t> 현대자동차에서 제공하는 커넥티드카 서비스인 </a:t>
            </a:r>
            <a:r>
              <a:rPr b="1" lang="en-US">
                <a:solidFill>
                  <a:schemeClr val="dk1"/>
                </a:solidFill>
              </a:rPr>
              <a:t>블루링크 안에서 구현되고 동작한다면 다음과 같은 일들이 가능해집니다.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그 플랫폼에 앞으로 다양한 개발자가 누구나 애플리케이션을 구현할 수 있게 함 =&gt; [ 화살표 중 앱스토어 ]할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기존 블루링크에서 제공하는 개인 계정에 앱스토어를 연결하면 [화살표 중 개인계정]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더 나아가, 아직 비교적 미미한 자율주행차량 플랫폼 시장의 활성화와 발전에 크게 기여할 것입니다.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7" name="Google Shape;757;g473621fc84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466e0e98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제안한 아이디어를 바탕으로 직접 구현한 데모 앱에 대한 시연을 끝으로 발표를 마무리하겠습니다. ^^*</a:t>
            </a:r>
            <a:endParaRPr/>
          </a:p>
        </p:txBody>
      </p:sp>
      <p:sp>
        <p:nvSpPr>
          <p:cNvPr id="773" name="Google Shape;773;g466e0e98e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저희는 여행이라는 테마와 자율주행이라는 것을 함께 생각해보기로 했습니다.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자율주행차</a:t>
            </a:r>
            <a:r>
              <a:rPr lang="en-US"/>
              <a:t>의 특성을 고려하여 “어떻게 사용자가 풍부한 여행 경험"을 하게 할 수 있을지 고민했습니다.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4722a59da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1" name="Google Shape;781;g4722a59da4_1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73621fc8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우선, 기존의 자동차로 떠나는 여행 상황에서 나올 수 있는 불만사항들을 도출해 보았습니다.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그 중, 다른 차에 나눠타는 경우가 많아서 이동시간은 여행과정이라기 보다는 지루하고 외로운 시간으로 인식하는 불만사항들을 주목했고,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이를 개선하기위해 다른 차에 있어도 한 공간에 있는 듯한 느낌을 제공하는 </a:t>
            </a:r>
            <a:r>
              <a:rPr lang="en-US" sz="1000">
                <a:solidFill>
                  <a:schemeClr val="dk1"/>
                </a:solidFill>
              </a:rPr>
              <a:t>동승환경이라는</a:t>
            </a:r>
            <a:r>
              <a:rPr lang="en-US" sz="1000">
                <a:solidFill>
                  <a:schemeClr val="dk1"/>
                </a:solidFill>
              </a:rPr>
              <a:t> 새로운 사용자경험을 디자인해보았습니다.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그리고 단순히 일차원적인 몇 개의 기능을 제안하는 것에 그치지 않고, 확장 가능하고 다양하게 재사용 가능한 “자율주행차 플랫폼”의 개념을 제안하고자 합니다.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첫 동승환경 강조 페이지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여행 중 이동 시간은 지루함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혼자 가는 여행은 외로움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여러 사람과 가는 여행에서 차에 나누어 타기 애매함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여행을 통한 쉽고 빠른 휴식을 얻고 싶음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미리 짜놓은 계획에 얽매이기 싫고, 기분과 상황에 맞는 여행이 좋음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여행 계획을 짜는 시간을 아껴서 더 효율적으로 사용하고 싶음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여행 시 급하게 필요한 정보를 일일이 찾는 것은 귀찮음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새로운 장소에 갈 때 실패하고 싶지 않음 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152" name="Google Shape;152;g473621fc84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722a59da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7" name="Google Shape;167;g4722a59da4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818dd89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</a:rPr>
              <a:t>저희가 제안하는 기능들을 위해 전제되어야 하는 차량 환경입니다.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</a:rPr>
              <a:t>(쫙 읽기)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차량내부환경은 이어서 그림으로 상세히 설명드리겠습니다.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9" name="Google Shape;179;g4818dd89db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818dd89db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(우리가 직접 차량 내부 구조를 설계해서 </a:t>
            </a:r>
            <a:r>
              <a:rPr b="1" lang="en-US" sz="1800">
                <a:solidFill>
                  <a:schemeClr val="dk1"/>
                </a:solidFill>
              </a:rPr>
              <a:t>모델링했</a:t>
            </a:r>
            <a:r>
              <a:rPr b="1" lang="en-US" sz="1800">
                <a:solidFill>
                  <a:schemeClr val="dk1"/>
                </a:solidFill>
              </a:rPr>
              <a:t>다.)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저희가 직접 차량 내부 구조를 설계하고, 모델링 했는데요,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(그림에 있는거 디스플레이 설치위치 생략하고 말하기)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카메라 위치, 디스플레이 위치,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8" name="Google Shape;188;g4818dd89db_0_5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722a59da4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9" name="Google Shape;199;g4722a59da4_1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Relationship Id="rId5" Type="http://schemas.openxmlformats.org/officeDocument/2006/relationships/image" Target="../media/image3.png"/><Relationship Id="rId6" Type="http://schemas.openxmlformats.org/officeDocument/2006/relationships/image" Target="../media/image28.png"/><Relationship Id="rId7" Type="http://schemas.openxmlformats.org/officeDocument/2006/relationships/image" Target="../media/image40.png"/><Relationship Id="rId8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38.png"/><Relationship Id="rId6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45.png"/><Relationship Id="rId9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30.png"/><Relationship Id="rId8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5717499" y="2220228"/>
            <a:ext cx="2693100" cy="2693100"/>
          </a:xfrm>
          <a:prstGeom prst="rect">
            <a:avLst/>
          </a:prstGeom>
          <a:solidFill>
            <a:srgbClr val="DCE0E9"/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6406329" y="2902101"/>
            <a:ext cx="2011200" cy="2011200"/>
          </a:xfrm>
          <a:prstGeom prst="rect">
            <a:avLst/>
          </a:prstGeom>
          <a:solidFill>
            <a:srgbClr val="313540"/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7840452" y="4332745"/>
            <a:ext cx="580500" cy="580500"/>
          </a:xfrm>
          <a:prstGeom prst="rect">
            <a:avLst/>
          </a:prstGeom>
          <a:solidFill>
            <a:srgbClr val="43CBD7"/>
          </a:solidFill>
          <a:ln>
            <a:noFill/>
          </a:ln>
        </p:spPr>
        <p:txBody>
          <a:bodyPr anchorCtr="0" anchor="t" bIns="45700" lIns="10800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76200" y="4117450"/>
            <a:ext cx="56238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1" lang="en-US" sz="2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Enhancing your Travel Experience</a:t>
            </a:r>
            <a:r>
              <a:rPr b="1" i="1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1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with Interactive Displays of Outside World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9658625" y="2061775"/>
            <a:ext cx="223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도성주 조아현 최이지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8410591" y="2223323"/>
            <a:ext cx="12564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90" name="Google Shape;90;p13"/>
          <p:cNvSpPr/>
          <p:nvPr/>
        </p:nvSpPr>
        <p:spPr>
          <a:xfrm>
            <a:off x="9737525" y="2771350"/>
            <a:ext cx="22380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이화여자대학교 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컴퓨터공학과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9737525" y="4148625"/>
            <a:ext cx="24546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현대자동차 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자율주행  UX 공모전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13"/>
          <p:cNvCxnSpPr/>
          <p:nvPr/>
        </p:nvCxnSpPr>
        <p:spPr>
          <a:xfrm>
            <a:off x="8410591" y="2918061"/>
            <a:ext cx="12564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93" name="Google Shape;93;p13"/>
          <p:cNvCxnSpPr/>
          <p:nvPr/>
        </p:nvCxnSpPr>
        <p:spPr>
          <a:xfrm>
            <a:off x="8410591" y="4310173"/>
            <a:ext cx="12564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/>
          <p:nvPr/>
        </p:nvSpPr>
        <p:spPr>
          <a:xfrm>
            <a:off x="1879950" y="5290900"/>
            <a:ext cx="8432100" cy="10380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497275" y="240825"/>
            <a:ext cx="6833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3F3F3F"/>
                </a:solidFill>
              </a:rPr>
              <a:t>차량 내부 환경</a:t>
            </a:r>
            <a:r>
              <a:rPr b="0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2400">
                <a:solidFill>
                  <a:srgbClr val="3F3F3F"/>
                </a:solidFill>
              </a:rPr>
              <a:t>INNER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22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218" name="Google Shape;218;p22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459" y="1523900"/>
            <a:ext cx="4771190" cy="347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00" y="1523900"/>
            <a:ext cx="4771199" cy="347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2936650" y="3539900"/>
            <a:ext cx="1413300" cy="14616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8303100" y="3546425"/>
            <a:ext cx="1413300" cy="14616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2145000" y="5571675"/>
            <a:ext cx="7902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그림과 같이 좌석에서 추가 좌석을 꺼낼 수 있다.</a:t>
            </a:r>
            <a:endParaRPr b="1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>
            <a:off x="497275" y="240825"/>
            <a:ext cx="6833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3F3F3F"/>
                </a:solidFill>
              </a:rPr>
              <a:t>차량 내부 환경</a:t>
            </a:r>
            <a:r>
              <a:rPr b="0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2400">
                <a:solidFill>
                  <a:srgbClr val="3F3F3F"/>
                </a:solidFill>
              </a:rPr>
              <a:t>INNER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23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231" name="Google Shape;231;p23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25" y="1557049"/>
            <a:ext cx="4725299" cy="35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750" y="1557050"/>
            <a:ext cx="4725299" cy="354496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/>
          <p:nvPr/>
        </p:nvSpPr>
        <p:spPr>
          <a:xfrm>
            <a:off x="1879950" y="5290900"/>
            <a:ext cx="8432100" cy="10380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2145000" y="5615950"/>
            <a:ext cx="7902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그림과 같이 운전좌석은 좌석을 회전하여 필요시 운전이 가능하다.</a:t>
            </a:r>
            <a:endParaRPr b="1" sz="1500"/>
          </a:p>
        </p:txBody>
      </p:sp>
      <p:sp>
        <p:nvSpPr>
          <p:cNvPr id="237" name="Google Shape;237;p23"/>
          <p:cNvSpPr/>
          <p:nvPr/>
        </p:nvSpPr>
        <p:spPr>
          <a:xfrm>
            <a:off x="2689775" y="2057138"/>
            <a:ext cx="2169000" cy="22431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8061975" y="2057138"/>
            <a:ext cx="2169000" cy="22431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/>
          <p:nvPr/>
        </p:nvSpPr>
        <p:spPr>
          <a:xfrm>
            <a:off x="4626180" y="4050134"/>
            <a:ext cx="2911200" cy="876000"/>
          </a:xfrm>
          <a:prstGeom prst="diamond">
            <a:avLst/>
          </a:prstGeom>
          <a:solidFill>
            <a:srgbClr val="313540">
              <a:alpha val="20000"/>
            </a:srgbClr>
          </a:solidFill>
          <a:ln>
            <a:noFill/>
          </a:ln>
          <a:effectLst>
            <a:outerShdw blurRad="76200" kx="-800311" rotWithShape="0" algn="bl" dir="2700000" dist="12700" sy="-23000" ky="-800311">
              <a:srgbClr val="000000">
                <a:alpha val="20000"/>
              </a:srgbClr>
            </a:outerShdw>
          </a:effectLst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4626180" y="3030980"/>
            <a:ext cx="2911200" cy="876000"/>
          </a:xfrm>
          <a:prstGeom prst="diamond">
            <a:avLst/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4626180" y="2531697"/>
            <a:ext cx="2911200" cy="876000"/>
          </a:xfrm>
          <a:prstGeom prst="diamond">
            <a:avLst/>
          </a:prstGeom>
          <a:solidFill>
            <a:srgbClr val="313540">
              <a:alpha val="6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4613599" y="1963512"/>
            <a:ext cx="2911200" cy="876000"/>
          </a:xfrm>
          <a:prstGeom prst="diamond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4586398" y="1357255"/>
            <a:ext cx="2938500" cy="884100"/>
          </a:xfrm>
          <a:prstGeom prst="diamond">
            <a:avLst/>
          </a:prstGeom>
          <a:solidFill>
            <a:srgbClr val="43CBD7"/>
          </a:solidFill>
          <a:ln>
            <a:noFill/>
          </a:ln>
        </p:spPr>
        <p:txBody>
          <a:bodyPr anchorCtr="0" anchor="t" bIns="45700" lIns="10800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24"/>
          <p:cNvCxnSpPr/>
          <p:nvPr/>
        </p:nvCxnSpPr>
        <p:spPr>
          <a:xfrm rot="10800000">
            <a:off x="3298923" y="4493702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49" name="Google Shape;249;p24"/>
          <p:cNvSpPr/>
          <p:nvPr/>
        </p:nvSpPr>
        <p:spPr>
          <a:xfrm>
            <a:off x="728000" y="4118250"/>
            <a:ext cx="2457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3</a:t>
            </a:r>
            <a:r>
              <a:rPr b="1" lang="en-US" sz="2200">
                <a:solidFill>
                  <a:srgbClr val="3F3F3F"/>
                </a:solidFill>
              </a:rPr>
              <a:t>.</a:t>
            </a:r>
            <a:r>
              <a:rPr b="1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>
                <a:solidFill>
                  <a:srgbClr val="3F3F3F"/>
                </a:solidFill>
              </a:rPr>
              <a:t>FUNCTIONS &amp; 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SCENARIO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기능 및 시나리오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3304950" y="5221700"/>
            <a:ext cx="5659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1" lang="en-US" sz="26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Enhancing your Travel Experience </a:t>
            </a:r>
            <a:endParaRPr b="1" i="1" sz="26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with Interactive Displays of Outside World </a:t>
            </a:r>
            <a:endParaRPr b="0" i="0" sz="18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"/>
          <p:cNvSpPr/>
          <p:nvPr/>
        </p:nvSpPr>
        <p:spPr>
          <a:xfrm>
            <a:off x="4964355" y="4935000"/>
            <a:ext cx="1519200" cy="6393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4956400" y="953725"/>
            <a:ext cx="1098600" cy="6393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497275" y="240825"/>
            <a:ext cx="10663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기능 체계도  FUNCTION</a:t>
            </a:r>
            <a:r>
              <a:rPr b="1" i="1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400">
                <a:solidFill>
                  <a:srgbClr val="3F3F3F"/>
                </a:solidFill>
              </a:rPr>
              <a:t>HIERARCHY</a:t>
            </a:r>
            <a:endParaRPr b="1" i="1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25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259" name="Google Shape;259;p25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25"/>
          <p:cNvSpPr/>
          <p:nvPr/>
        </p:nvSpPr>
        <p:spPr>
          <a:xfrm>
            <a:off x="4956399" y="1079425"/>
            <a:ext cx="1098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800">
                <a:solidFill>
                  <a:srgbClr val="3F3F3F"/>
                </a:solidFill>
              </a:rPr>
              <a:t>동승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4997653" y="5060700"/>
            <a:ext cx="1452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800">
                <a:solidFill>
                  <a:srgbClr val="3F3F3F"/>
                </a:solidFill>
              </a:rPr>
              <a:t>여행 가이드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25"/>
          <p:cNvCxnSpPr/>
          <p:nvPr/>
        </p:nvCxnSpPr>
        <p:spPr>
          <a:xfrm>
            <a:off x="6318949" y="1256856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5"/>
          <p:cNvCxnSpPr/>
          <p:nvPr/>
        </p:nvCxnSpPr>
        <p:spPr>
          <a:xfrm>
            <a:off x="6318949" y="3129380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5"/>
          <p:cNvCxnSpPr/>
          <p:nvPr/>
        </p:nvCxnSpPr>
        <p:spPr>
          <a:xfrm>
            <a:off x="6318949" y="1888540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5"/>
          <p:cNvCxnSpPr/>
          <p:nvPr/>
        </p:nvCxnSpPr>
        <p:spPr>
          <a:xfrm>
            <a:off x="6318949" y="2515207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5"/>
          <p:cNvCxnSpPr/>
          <p:nvPr/>
        </p:nvCxnSpPr>
        <p:spPr>
          <a:xfrm>
            <a:off x="6324840" y="1248332"/>
            <a:ext cx="9600" cy="188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5"/>
          <p:cNvSpPr txBox="1"/>
          <p:nvPr/>
        </p:nvSpPr>
        <p:spPr>
          <a:xfrm>
            <a:off x="6752365" y="1090125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페어링</a:t>
            </a:r>
            <a:endParaRPr b="1"/>
          </a:p>
        </p:txBody>
      </p:sp>
      <p:sp>
        <p:nvSpPr>
          <p:cNvPr id="269" name="Google Shape;269;p25"/>
          <p:cNvSpPr txBox="1"/>
          <p:nvPr/>
        </p:nvSpPr>
        <p:spPr>
          <a:xfrm>
            <a:off x="6752365" y="1721809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공</a:t>
            </a:r>
            <a:r>
              <a:rPr b="1" lang="en-US"/>
              <a:t>유 메모</a:t>
            </a:r>
            <a:endParaRPr b="1"/>
          </a:p>
        </p:txBody>
      </p:sp>
      <p:sp>
        <p:nvSpPr>
          <p:cNvPr id="270" name="Google Shape;270;p25"/>
          <p:cNvSpPr txBox="1"/>
          <p:nvPr/>
        </p:nvSpPr>
        <p:spPr>
          <a:xfrm>
            <a:off x="6752365" y="2353493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페이스콜</a:t>
            </a:r>
            <a:endParaRPr b="1"/>
          </a:p>
        </p:txBody>
      </p:sp>
      <p:sp>
        <p:nvSpPr>
          <p:cNvPr id="271" name="Google Shape;271;p25"/>
          <p:cNvSpPr txBox="1"/>
          <p:nvPr/>
        </p:nvSpPr>
        <p:spPr>
          <a:xfrm>
            <a:off x="6752365" y="2943823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엔터테인먼</a:t>
            </a:r>
            <a:r>
              <a:rPr b="1" lang="en-US"/>
              <a:t>트</a:t>
            </a:r>
            <a:endParaRPr b="1"/>
          </a:p>
        </p:txBody>
      </p:sp>
      <p:cxnSp>
        <p:nvCxnSpPr>
          <p:cNvPr id="272" name="Google Shape;272;p25"/>
          <p:cNvCxnSpPr/>
          <p:nvPr/>
        </p:nvCxnSpPr>
        <p:spPr>
          <a:xfrm>
            <a:off x="8061984" y="3066928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5"/>
          <p:cNvCxnSpPr/>
          <p:nvPr/>
        </p:nvCxnSpPr>
        <p:spPr>
          <a:xfrm>
            <a:off x="8061984" y="4750989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5"/>
          <p:cNvCxnSpPr/>
          <p:nvPr/>
        </p:nvCxnSpPr>
        <p:spPr>
          <a:xfrm>
            <a:off x="8061984" y="3622412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25"/>
          <p:cNvCxnSpPr/>
          <p:nvPr/>
        </p:nvCxnSpPr>
        <p:spPr>
          <a:xfrm>
            <a:off x="8061984" y="4172879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5"/>
          <p:cNvCxnSpPr/>
          <p:nvPr/>
        </p:nvCxnSpPr>
        <p:spPr>
          <a:xfrm>
            <a:off x="8067875" y="3058404"/>
            <a:ext cx="2100" cy="169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5"/>
          <p:cNvSpPr txBox="1"/>
          <p:nvPr/>
        </p:nvSpPr>
        <p:spPr>
          <a:xfrm>
            <a:off x="8495400" y="2825964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미니게</a:t>
            </a:r>
            <a:r>
              <a:rPr b="1" lang="en-US"/>
              <a:t>임</a:t>
            </a:r>
            <a:endParaRPr b="1"/>
          </a:p>
        </p:txBody>
      </p:sp>
      <p:sp>
        <p:nvSpPr>
          <p:cNvPr id="278" name="Google Shape;278;p25"/>
          <p:cNvSpPr txBox="1"/>
          <p:nvPr/>
        </p:nvSpPr>
        <p:spPr>
          <a:xfrm>
            <a:off x="8495400" y="3910483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노래방</a:t>
            </a:r>
            <a:endParaRPr b="1"/>
          </a:p>
        </p:txBody>
      </p:sp>
      <p:sp>
        <p:nvSpPr>
          <p:cNvPr id="279" name="Google Shape;279;p25"/>
          <p:cNvSpPr txBox="1"/>
          <p:nvPr/>
        </p:nvSpPr>
        <p:spPr>
          <a:xfrm>
            <a:off x="8495400" y="4527904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영</a:t>
            </a:r>
            <a:r>
              <a:rPr b="1" lang="en-US"/>
              <a:t>화</a:t>
            </a:r>
            <a:endParaRPr b="1"/>
          </a:p>
        </p:txBody>
      </p:sp>
      <p:sp>
        <p:nvSpPr>
          <p:cNvPr id="280" name="Google Shape;280;p25"/>
          <p:cNvSpPr txBox="1"/>
          <p:nvPr/>
        </p:nvSpPr>
        <p:spPr>
          <a:xfrm>
            <a:off x="8495400" y="3356290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보드게임</a:t>
            </a:r>
            <a:endParaRPr b="1"/>
          </a:p>
        </p:txBody>
      </p:sp>
      <p:cxnSp>
        <p:nvCxnSpPr>
          <p:cNvPr id="281" name="Google Shape;281;p25"/>
          <p:cNvCxnSpPr/>
          <p:nvPr/>
        </p:nvCxnSpPr>
        <p:spPr>
          <a:xfrm>
            <a:off x="6623749" y="5254648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5"/>
          <p:cNvCxnSpPr/>
          <p:nvPr/>
        </p:nvCxnSpPr>
        <p:spPr>
          <a:xfrm>
            <a:off x="6623749" y="5893957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5"/>
          <p:cNvCxnSpPr/>
          <p:nvPr/>
        </p:nvCxnSpPr>
        <p:spPr>
          <a:xfrm>
            <a:off x="6634798" y="5254660"/>
            <a:ext cx="0" cy="63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5"/>
          <p:cNvSpPr txBox="1"/>
          <p:nvPr/>
        </p:nvSpPr>
        <p:spPr>
          <a:xfrm>
            <a:off x="7057165" y="5699497"/>
            <a:ext cx="16026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여행 </a:t>
            </a:r>
            <a:r>
              <a:rPr b="1" lang="en-US"/>
              <a:t>정보 제공</a:t>
            </a:r>
            <a:endParaRPr b="1"/>
          </a:p>
        </p:txBody>
      </p:sp>
      <p:sp>
        <p:nvSpPr>
          <p:cNvPr id="285" name="Google Shape;285;p25"/>
          <p:cNvSpPr txBox="1"/>
          <p:nvPr/>
        </p:nvSpPr>
        <p:spPr>
          <a:xfrm>
            <a:off x="7057165" y="6255022"/>
            <a:ext cx="16026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여행 경로 추천</a:t>
            </a:r>
            <a:endParaRPr b="1"/>
          </a:p>
        </p:txBody>
      </p:sp>
      <p:cxnSp>
        <p:nvCxnSpPr>
          <p:cNvPr id="286" name="Google Shape;286;p25"/>
          <p:cNvCxnSpPr/>
          <p:nvPr/>
        </p:nvCxnSpPr>
        <p:spPr>
          <a:xfrm>
            <a:off x="4444903" y="1268002"/>
            <a:ext cx="5115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5"/>
          <p:cNvCxnSpPr/>
          <p:nvPr/>
        </p:nvCxnSpPr>
        <p:spPr>
          <a:xfrm>
            <a:off x="4446766" y="1254889"/>
            <a:ext cx="21900" cy="399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5"/>
          <p:cNvCxnSpPr/>
          <p:nvPr/>
        </p:nvCxnSpPr>
        <p:spPr>
          <a:xfrm>
            <a:off x="4444903" y="5254233"/>
            <a:ext cx="5115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25"/>
          <p:cNvSpPr txBox="1"/>
          <p:nvPr/>
        </p:nvSpPr>
        <p:spPr>
          <a:xfrm>
            <a:off x="7097458" y="5101690"/>
            <a:ext cx="16026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목적지 설정</a:t>
            </a:r>
            <a:endParaRPr b="1"/>
          </a:p>
        </p:txBody>
      </p:sp>
      <p:cxnSp>
        <p:nvCxnSpPr>
          <p:cNvPr id="290" name="Google Shape;290;p25"/>
          <p:cNvCxnSpPr/>
          <p:nvPr/>
        </p:nvCxnSpPr>
        <p:spPr>
          <a:xfrm>
            <a:off x="6623749" y="6495932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5"/>
          <p:cNvCxnSpPr/>
          <p:nvPr/>
        </p:nvCxnSpPr>
        <p:spPr>
          <a:xfrm>
            <a:off x="6634798" y="5864260"/>
            <a:ext cx="0" cy="63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50" y="2201104"/>
            <a:ext cx="1996767" cy="199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5"/>
          <p:cNvCxnSpPr/>
          <p:nvPr/>
        </p:nvCxnSpPr>
        <p:spPr>
          <a:xfrm flipH="1" rot="10800000">
            <a:off x="3659268" y="3269979"/>
            <a:ext cx="799500" cy="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6"/>
          <p:cNvGrpSpPr/>
          <p:nvPr/>
        </p:nvGrpSpPr>
        <p:grpSpPr>
          <a:xfrm>
            <a:off x="5301977" y="3586853"/>
            <a:ext cx="1584052" cy="36055"/>
            <a:chOff x="2057400" y="1143000"/>
            <a:chExt cx="2873304" cy="63600"/>
          </a:xfrm>
        </p:grpSpPr>
        <p:sp>
          <p:nvSpPr>
            <p:cNvPr id="299" name="Google Shape;299;p26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26"/>
          <p:cNvSpPr/>
          <p:nvPr/>
        </p:nvSpPr>
        <p:spPr>
          <a:xfrm>
            <a:off x="4004347" y="2910000"/>
            <a:ext cx="5834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3F3F3F"/>
                </a:solidFill>
              </a:rPr>
              <a:t>시나리오 영상 </a:t>
            </a:r>
            <a:r>
              <a:rPr b="0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400">
                <a:solidFill>
                  <a:srgbClr val="3F3F3F"/>
                </a:solidFill>
              </a:rPr>
              <a:t>SCENARIO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/>
          <p:nvPr/>
        </p:nvSpPr>
        <p:spPr>
          <a:xfrm>
            <a:off x="476975" y="244200"/>
            <a:ext cx="10663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동승기능</a:t>
            </a:r>
            <a:r>
              <a:rPr b="1" i="1" lang="en-US" sz="2400">
                <a:solidFill>
                  <a:srgbClr val="3F3F3F"/>
                </a:solidFill>
              </a:rPr>
              <a:t>  COPRESENCE</a:t>
            </a:r>
            <a:endParaRPr b="1" i="1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27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308" name="Google Shape;308;p27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27"/>
          <p:cNvSpPr/>
          <p:nvPr/>
        </p:nvSpPr>
        <p:spPr>
          <a:xfrm>
            <a:off x="802350" y="5586650"/>
            <a:ext cx="10587300" cy="740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rgbClr val="333333"/>
                </a:solidFill>
              </a:rPr>
              <a:t>여러 차량에 나눠서 이동하게 되는 경우에 창문 디스플레이를 이용하여 </a:t>
            </a:r>
            <a:endParaRPr b="1" sz="1600">
              <a:solidFill>
                <a:srgbClr val="33333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rgbClr val="333333"/>
                </a:solidFill>
              </a:rPr>
              <a:t>다른 차량에 있는 모든 일행이 원탁에 둘러앉아 있는듯한 copresence 환경을 조성한다.</a:t>
            </a:r>
            <a:endParaRPr b="1" sz="1600" u="none" cap="none" strike="noStrike">
              <a:solidFill>
                <a:srgbClr val="3F3F3F"/>
              </a:solidFill>
            </a:endParaRPr>
          </a:p>
        </p:txBody>
      </p:sp>
      <p:sp>
        <p:nvSpPr>
          <p:cNvPr id="311" name="Google Shape;311;p27"/>
          <p:cNvSpPr/>
          <p:nvPr/>
        </p:nvSpPr>
        <p:spPr>
          <a:xfrm>
            <a:off x="4956400" y="953725"/>
            <a:ext cx="1098600" cy="6393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4956399" y="1079425"/>
            <a:ext cx="1098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800">
                <a:solidFill>
                  <a:srgbClr val="3F3F3F"/>
                </a:solidFill>
              </a:rPr>
              <a:t>동승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27"/>
          <p:cNvCxnSpPr/>
          <p:nvPr/>
        </p:nvCxnSpPr>
        <p:spPr>
          <a:xfrm>
            <a:off x="6318949" y="1256856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7"/>
          <p:cNvCxnSpPr/>
          <p:nvPr/>
        </p:nvCxnSpPr>
        <p:spPr>
          <a:xfrm>
            <a:off x="6318949" y="3129380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7"/>
          <p:cNvCxnSpPr/>
          <p:nvPr/>
        </p:nvCxnSpPr>
        <p:spPr>
          <a:xfrm>
            <a:off x="6318949" y="1888540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7"/>
          <p:cNvCxnSpPr/>
          <p:nvPr/>
        </p:nvCxnSpPr>
        <p:spPr>
          <a:xfrm>
            <a:off x="6318949" y="2515207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27"/>
          <p:cNvCxnSpPr/>
          <p:nvPr/>
        </p:nvCxnSpPr>
        <p:spPr>
          <a:xfrm>
            <a:off x="6324840" y="1248332"/>
            <a:ext cx="9600" cy="188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27"/>
          <p:cNvSpPr txBox="1"/>
          <p:nvPr/>
        </p:nvSpPr>
        <p:spPr>
          <a:xfrm>
            <a:off x="6752365" y="1090125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페어링</a:t>
            </a:r>
            <a:endParaRPr b="1"/>
          </a:p>
        </p:txBody>
      </p:sp>
      <p:sp>
        <p:nvSpPr>
          <p:cNvPr id="319" name="Google Shape;319;p27"/>
          <p:cNvSpPr txBox="1"/>
          <p:nvPr/>
        </p:nvSpPr>
        <p:spPr>
          <a:xfrm>
            <a:off x="6752365" y="1721809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공유 메모</a:t>
            </a:r>
            <a:endParaRPr b="1"/>
          </a:p>
        </p:txBody>
      </p:sp>
      <p:sp>
        <p:nvSpPr>
          <p:cNvPr id="320" name="Google Shape;320;p27"/>
          <p:cNvSpPr txBox="1"/>
          <p:nvPr/>
        </p:nvSpPr>
        <p:spPr>
          <a:xfrm>
            <a:off x="6752365" y="2353493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페이스콜</a:t>
            </a:r>
            <a:endParaRPr b="1"/>
          </a:p>
        </p:txBody>
      </p:sp>
      <p:sp>
        <p:nvSpPr>
          <p:cNvPr id="321" name="Google Shape;321;p27"/>
          <p:cNvSpPr txBox="1"/>
          <p:nvPr/>
        </p:nvSpPr>
        <p:spPr>
          <a:xfrm>
            <a:off x="6752365" y="2943823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엔터테인먼트</a:t>
            </a:r>
            <a:endParaRPr b="1"/>
          </a:p>
        </p:txBody>
      </p:sp>
      <p:cxnSp>
        <p:nvCxnSpPr>
          <p:cNvPr id="322" name="Google Shape;322;p27"/>
          <p:cNvCxnSpPr/>
          <p:nvPr/>
        </p:nvCxnSpPr>
        <p:spPr>
          <a:xfrm>
            <a:off x="8061984" y="3066928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7"/>
          <p:cNvCxnSpPr/>
          <p:nvPr/>
        </p:nvCxnSpPr>
        <p:spPr>
          <a:xfrm flipH="1" rot="10800000">
            <a:off x="8069925" y="4819550"/>
            <a:ext cx="382500" cy="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7"/>
          <p:cNvCxnSpPr/>
          <p:nvPr/>
        </p:nvCxnSpPr>
        <p:spPr>
          <a:xfrm>
            <a:off x="8061984" y="3622412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7"/>
          <p:cNvCxnSpPr/>
          <p:nvPr/>
        </p:nvCxnSpPr>
        <p:spPr>
          <a:xfrm>
            <a:off x="8067884" y="4255529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7"/>
          <p:cNvCxnSpPr/>
          <p:nvPr/>
        </p:nvCxnSpPr>
        <p:spPr>
          <a:xfrm flipH="1">
            <a:off x="8062775" y="3058404"/>
            <a:ext cx="5100" cy="177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27"/>
          <p:cNvSpPr txBox="1"/>
          <p:nvPr/>
        </p:nvSpPr>
        <p:spPr>
          <a:xfrm>
            <a:off x="8495400" y="2749764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미니게임</a:t>
            </a:r>
            <a:endParaRPr b="1"/>
          </a:p>
        </p:txBody>
      </p:sp>
      <p:sp>
        <p:nvSpPr>
          <p:cNvPr id="328" name="Google Shape;328;p27"/>
          <p:cNvSpPr txBox="1"/>
          <p:nvPr/>
        </p:nvSpPr>
        <p:spPr>
          <a:xfrm>
            <a:off x="8501300" y="3993133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노래방</a:t>
            </a:r>
            <a:endParaRPr b="1"/>
          </a:p>
        </p:txBody>
      </p:sp>
      <p:sp>
        <p:nvSpPr>
          <p:cNvPr id="329" name="Google Shape;329;p27"/>
          <p:cNvSpPr txBox="1"/>
          <p:nvPr/>
        </p:nvSpPr>
        <p:spPr>
          <a:xfrm>
            <a:off x="8501300" y="4580742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영화</a:t>
            </a:r>
            <a:endParaRPr b="1"/>
          </a:p>
        </p:txBody>
      </p:sp>
      <p:sp>
        <p:nvSpPr>
          <p:cNvPr id="330" name="Google Shape;330;p27"/>
          <p:cNvSpPr txBox="1"/>
          <p:nvPr/>
        </p:nvSpPr>
        <p:spPr>
          <a:xfrm>
            <a:off x="8495400" y="3356290"/>
            <a:ext cx="13164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보드게임</a:t>
            </a:r>
            <a:endParaRPr b="1"/>
          </a:p>
        </p:txBody>
      </p:sp>
      <p:cxnSp>
        <p:nvCxnSpPr>
          <p:cNvPr id="331" name="Google Shape;331;p27"/>
          <p:cNvCxnSpPr/>
          <p:nvPr/>
        </p:nvCxnSpPr>
        <p:spPr>
          <a:xfrm>
            <a:off x="4444903" y="1268002"/>
            <a:ext cx="5115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27"/>
          <p:cNvCxnSpPr/>
          <p:nvPr/>
        </p:nvCxnSpPr>
        <p:spPr>
          <a:xfrm>
            <a:off x="4446766" y="1254889"/>
            <a:ext cx="25200" cy="202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3" name="Google Shape;3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50" y="2201104"/>
            <a:ext cx="1996767" cy="199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27"/>
          <p:cNvCxnSpPr/>
          <p:nvPr/>
        </p:nvCxnSpPr>
        <p:spPr>
          <a:xfrm flipH="1" rot="10800000">
            <a:off x="3659268" y="3269979"/>
            <a:ext cx="799500" cy="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"/>
          <p:cNvSpPr/>
          <p:nvPr/>
        </p:nvSpPr>
        <p:spPr>
          <a:xfrm>
            <a:off x="834475" y="2170725"/>
            <a:ext cx="5959200" cy="14268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575700" y="1948750"/>
            <a:ext cx="2482800" cy="3705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1500">
                <a:solidFill>
                  <a:srgbClr val="FFFFFF"/>
                </a:solidFill>
              </a:rPr>
              <a:t>페어링  Pairing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851125" y="2365125"/>
            <a:ext cx="5669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dk1"/>
                </a:solidFill>
              </a:rPr>
              <a:t>동승환경을 조성할 상대차량 간의 연결과정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dk1"/>
                </a:solidFill>
              </a:rPr>
              <a:t>각 차량마다 갖는 </a:t>
            </a:r>
            <a:r>
              <a:rPr b="1" lang="en-US">
                <a:solidFill>
                  <a:schemeClr val="dk1"/>
                </a:solidFill>
              </a:rPr>
              <a:t>고유 id와 password</a:t>
            </a:r>
            <a:r>
              <a:rPr lang="en-US">
                <a:solidFill>
                  <a:schemeClr val="dk1"/>
                </a:solidFill>
              </a:rPr>
              <a:t> 이용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dk1"/>
                </a:solidFill>
              </a:rPr>
              <a:t>타 차량에서 해당 정보를 입력하면 </a:t>
            </a:r>
            <a:r>
              <a:rPr b="1" lang="en-US">
                <a:solidFill>
                  <a:schemeClr val="dk1"/>
                </a:solidFill>
              </a:rPr>
              <a:t>차량 간 페어링</a:t>
            </a:r>
            <a:r>
              <a:rPr lang="en-US">
                <a:solidFill>
                  <a:schemeClr val="dk1"/>
                </a:solidFill>
              </a:rPr>
              <a:t> 완료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28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343" name="Google Shape;343;p28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28"/>
          <p:cNvSpPr/>
          <p:nvPr/>
        </p:nvSpPr>
        <p:spPr>
          <a:xfrm>
            <a:off x="497275" y="240825"/>
            <a:ext cx="10663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페어</a:t>
            </a:r>
            <a:r>
              <a:rPr b="1" i="1" lang="en-US" sz="2400">
                <a:solidFill>
                  <a:srgbClr val="3F3F3F"/>
                </a:solidFill>
              </a:rPr>
              <a:t>링, 공유메모 </a:t>
            </a:r>
            <a:r>
              <a:rPr b="1" i="1" lang="en-US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동승기능 </a:t>
            </a:r>
            <a:r>
              <a:rPr b="0" i="1" lang="en-US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COPRESENCE MODE</a:t>
            </a:r>
            <a:endParaRPr b="1" i="1" sz="1800">
              <a:solidFill>
                <a:srgbClr val="888888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835775" y="4189725"/>
            <a:ext cx="5959200" cy="10743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8"/>
          <p:cNvSpPr txBox="1"/>
          <p:nvPr/>
        </p:nvSpPr>
        <p:spPr>
          <a:xfrm>
            <a:off x="577000" y="3960001"/>
            <a:ext cx="2482800" cy="3834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1500">
                <a:solidFill>
                  <a:srgbClr val="FFFFFF"/>
                </a:solidFill>
              </a:rPr>
              <a:t>공유메모  Shared Memo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8"/>
          <p:cNvSpPr txBox="1"/>
          <p:nvPr/>
        </p:nvSpPr>
        <p:spPr>
          <a:xfrm>
            <a:off x="852425" y="4390925"/>
            <a:ext cx="58335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>
                <a:solidFill>
                  <a:schemeClr val="dk1"/>
                </a:solidFill>
              </a:rPr>
              <a:t>페어링된 차량 탑승자와 공유되는 메모 작성 기능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>
                <a:solidFill>
                  <a:schemeClr val="dk1"/>
                </a:solidFill>
              </a:rPr>
              <a:t>화상</a:t>
            </a:r>
            <a:r>
              <a:rPr lang="en-US">
                <a:solidFill>
                  <a:schemeClr val="dk1"/>
                </a:solidFill>
              </a:rPr>
              <a:t>과 함께</a:t>
            </a:r>
            <a:r>
              <a:rPr b="1" lang="en-US">
                <a:solidFill>
                  <a:schemeClr val="dk1"/>
                </a:solidFill>
              </a:rPr>
              <a:t> 텍스트 메모와 드로잉 메모 공유</a:t>
            </a:r>
            <a:r>
              <a:rPr lang="en-US">
                <a:solidFill>
                  <a:schemeClr val="dk1"/>
                </a:solidFill>
              </a:rPr>
              <a:t> 가능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9" name="Google Shape;3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162" y="1246363"/>
            <a:ext cx="3571932" cy="22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4">
            <a:alphaModFix/>
          </a:blip>
          <a:srcRect b="6221" l="0" r="0" t="10382"/>
          <a:stretch/>
        </p:blipFill>
        <p:spPr>
          <a:xfrm>
            <a:off x="7627300" y="4214300"/>
            <a:ext cx="3615652" cy="188472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8"/>
          <p:cNvSpPr txBox="1"/>
          <p:nvPr/>
        </p:nvSpPr>
        <p:spPr>
          <a:xfrm>
            <a:off x="8833175" y="3478821"/>
            <a:ext cx="12039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페어링</a:t>
            </a:r>
            <a:endParaRPr sz="1000"/>
          </a:p>
        </p:txBody>
      </p:sp>
      <p:sp>
        <p:nvSpPr>
          <p:cNvPr id="352" name="Google Shape;352;p28"/>
          <p:cNvSpPr txBox="1"/>
          <p:nvPr/>
        </p:nvSpPr>
        <p:spPr>
          <a:xfrm>
            <a:off x="8833175" y="6099021"/>
            <a:ext cx="12039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공유메모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/>
          <p:nvPr/>
        </p:nvSpPr>
        <p:spPr>
          <a:xfrm>
            <a:off x="819300" y="3057650"/>
            <a:ext cx="5762400" cy="29487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9"/>
          <p:cNvSpPr/>
          <p:nvPr/>
        </p:nvSpPr>
        <p:spPr>
          <a:xfrm>
            <a:off x="497275" y="240825"/>
            <a:ext cx="10663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페이스콜</a:t>
            </a:r>
            <a:r>
              <a:rPr b="1" i="1" lang="en-US" sz="2400">
                <a:solidFill>
                  <a:srgbClr val="3F3F3F"/>
                </a:solidFill>
              </a:rPr>
              <a:t>  </a:t>
            </a:r>
            <a:r>
              <a:rPr b="1" i="1" lang="en-US" sz="1800">
                <a:solidFill>
                  <a:srgbClr val="888888"/>
                </a:solidFill>
              </a:rPr>
              <a:t>동승기능 </a:t>
            </a:r>
            <a:r>
              <a:rPr i="1" lang="en-US" sz="1800">
                <a:solidFill>
                  <a:srgbClr val="888888"/>
                </a:solidFill>
              </a:rPr>
              <a:t> </a:t>
            </a:r>
            <a:r>
              <a:rPr b="1" i="1" lang="en-US" sz="1800">
                <a:solidFill>
                  <a:srgbClr val="888888"/>
                </a:solidFill>
              </a:rPr>
              <a:t>COPRESENCE MODE</a:t>
            </a:r>
            <a:endParaRPr b="1" i="1" sz="24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575701" y="2864550"/>
            <a:ext cx="2618100" cy="3861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세부 기능</a:t>
            </a: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820750" y="3133950"/>
            <a:ext cx="5807100" cy="27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 </a:t>
            </a:r>
            <a:r>
              <a:rPr b="1" lang="en-US">
                <a:solidFill>
                  <a:schemeClr val="dk1"/>
                </a:solidFill>
              </a:rPr>
              <a:t>Sticker</a:t>
            </a:r>
            <a:r>
              <a:rPr b="1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기능</a:t>
            </a:r>
            <a:endParaRPr b="1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얼굴에 재미있는 효과를 줄 수 있다.</a:t>
            </a:r>
            <a:endParaRPr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>
                <a:solidFill>
                  <a:schemeClr val="dk1"/>
                </a:solidFill>
              </a:rPr>
              <a:t>Screenshot 기능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스티커와 함께 그린 낙서 등을 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캡쳐를 통해 동일 순</a:t>
            </a: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간의 모습을 남길 수 있다.</a:t>
            </a:r>
            <a:endParaRPr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Drawing 기능</a:t>
            </a:r>
            <a:endParaRPr b="1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여러 종류와 색깔의 펜으로 상대의 화상공유 화면에 낙서를 할 수 있다.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361" name="Google Shape;361;p29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362" name="Google Shape;362;p29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4" name="Google Shape;3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712" y="1572100"/>
            <a:ext cx="4041364" cy="22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688" y="3985593"/>
            <a:ext cx="4041377" cy="227270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9"/>
          <p:cNvSpPr/>
          <p:nvPr/>
        </p:nvSpPr>
        <p:spPr>
          <a:xfrm>
            <a:off x="819300" y="1379100"/>
            <a:ext cx="5762400" cy="12957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575701" y="1186000"/>
            <a:ext cx="2618100" cy="3861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1500">
                <a:solidFill>
                  <a:srgbClr val="FFFFFF"/>
                </a:solidFill>
              </a:rPr>
              <a:t>페이스콜  Face Call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820750" y="1408924"/>
            <a:ext cx="58071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창문너머로 타 차량의 탑승객이 </a:t>
            </a:r>
            <a:r>
              <a:rPr b="1" lang="en-US">
                <a:solidFill>
                  <a:schemeClr val="dk1"/>
                </a:solidFill>
              </a:rPr>
              <a:t>한 공간에 있는 듯한 환경 </a:t>
            </a:r>
            <a:r>
              <a:rPr lang="en-US">
                <a:solidFill>
                  <a:schemeClr val="dk1"/>
                </a:solidFill>
              </a:rPr>
              <a:t>조성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Early Check-in/ Ice Breaking</a:t>
            </a:r>
            <a:endParaRPr b="1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이동 시간 중에 여행의 즐거움을 느낄 수 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8880850" y="6258300"/>
            <a:ext cx="7797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페이스콜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"/>
          <p:cNvSpPr/>
          <p:nvPr/>
        </p:nvSpPr>
        <p:spPr>
          <a:xfrm>
            <a:off x="497275" y="240825"/>
            <a:ext cx="10663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Entertainment</a:t>
            </a:r>
            <a:r>
              <a:rPr b="1" i="1" lang="en-US" sz="2400">
                <a:solidFill>
                  <a:srgbClr val="3F3F3F"/>
                </a:solidFill>
              </a:rPr>
              <a:t>  </a:t>
            </a:r>
            <a:r>
              <a:rPr b="1" i="1" lang="en-US" sz="1800">
                <a:solidFill>
                  <a:srgbClr val="888888"/>
                </a:solidFill>
              </a:rPr>
              <a:t>동승기능 </a:t>
            </a:r>
            <a:r>
              <a:rPr i="1" lang="en-US" sz="1800">
                <a:solidFill>
                  <a:srgbClr val="888888"/>
                </a:solidFill>
              </a:rPr>
              <a:t> </a:t>
            </a:r>
            <a:r>
              <a:rPr b="1" i="1" lang="en-US" sz="1800">
                <a:solidFill>
                  <a:srgbClr val="888888"/>
                </a:solidFill>
              </a:rPr>
              <a:t>COPRESENCE MODE   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30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376" name="Google Shape;376;p30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30"/>
          <p:cNvSpPr/>
          <p:nvPr/>
        </p:nvSpPr>
        <p:spPr>
          <a:xfrm>
            <a:off x="819299" y="3701745"/>
            <a:ext cx="5762400" cy="29016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575700" y="3451300"/>
            <a:ext cx="2618100" cy="3861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세부 기능</a:t>
            </a: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820749" y="3800704"/>
            <a:ext cx="5807100" cy="28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-US">
                <a:solidFill>
                  <a:schemeClr val="dk1"/>
                </a:solidFill>
              </a:rPr>
              <a:t>노래방</a:t>
            </a:r>
            <a:endParaRPr b="1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1"/>
                </a:solidFill>
              </a:rPr>
              <a:t>타 차량 탑승자와 함께 노래방에 와있는 듯한 환경 조성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>
                <a:solidFill>
                  <a:schemeClr val="dk1"/>
                </a:solidFill>
              </a:rPr>
              <a:t>보드게임 / 색판 뒤집기</a:t>
            </a:r>
            <a:endParaRPr b="1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테이블 디스플레이 및 화상공유</a:t>
            </a:r>
            <a:r>
              <a:rPr lang="en-US">
                <a:solidFill>
                  <a:schemeClr val="dk1"/>
                </a:solidFill>
              </a:rPr>
              <a:t>를 통해 한 공간에서 보드게임을 즐기는 듯한 환경 조성</a:t>
            </a:r>
            <a:endParaRPr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다양한 보드게임을 실행할 수 있는 플랫폼을 제공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영화</a:t>
            </a:r>
            <a:endParaRPr b="1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페어링된 차량 탑승자와 함께 영화 관람 가능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영화를 보며 채팅 가능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819300" y="1381174"/>
            <a:ext cx="5762400" cy="19617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575701" y="1188063"/>
            <a:ext cx="2618100" cy="3861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1500">
                <a:solidFill>
                  <a:srgbClr val="FFFFFF"/>
                </a:solidFill>
              </a:rPr>
              <a:t>오락기능  Entertainment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0"/>
          <p:cNvSpPr txBox="1"/>
          <p:nvPr/>
        </p:nvSpPr>
        <p:spPr>
          <a:xfrm>
            <a:off x="820750" y="1410988"/>
            <a:ext cx="58071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여러 차량 탑승자들이 한 공간에 있는 듯이 </a:t>
            </a:r>
            <a:r>
              <a:rPr b="1" lang="en-US">
                <a:solidFill>
                  <a:schemeClr val="dk1"/>
                </a:solidFill>
              </a:rPr>
              <a:t>함께 게임을 즐길</a:t>
            </a:r>
            <a:r>
              <a:rPr lang="en-US">
                <a:solidFill>
                  <a:schemeClr val="dk1"/>
                </a:solidFill>
              </a:rPr>
              <a:t> 수 있다. 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Early Check-in/ Ice Breaking</a:t>
            </a:r>
            <a:endParaRPr b="1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이동 중에 기존의 모바일 게임과는 차별화하여 한 공간에서 즐길 수 있는 게임 제공</a:t>
            </a:r>
            <a:endParaRPr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(ex. 보드게임, 노래방 등)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4" name="Google Shape;384;p30"/>
          <p:cNvPicPr preferRelativeResize="0"/>
          <p:nvPr/>
        </p:nvPicPr>
        <p:blipFill rotWithShape="1">
          <a:blip r:embed="rId3">
            <a:alphaModFix/>
          </a:blip>
          <a:srcRect b="2329" l="0" r="0" t="9096"/>
          <a:stretch/>
        </p:blipFill>
        <p:spPr>
          <a:xfrm>
            <a:off x="7974200" y="689075"/>
            <a:ext cx="3099500" cy="171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0"/>
          <p:cNvPicPr preferRelativeResize="0"/>
          <p:nvPr/>
        </p:nvPicPr>
        <p:blipFill rotWithShape="1">
          <a:blip r:embed="rId4">
            <a:alphaModFix/>
          </a:blip>
          <a:srcRect b="4850" l="0" r="0" t="11516"/>
          <a:stretch/>
        </p:blipFill>
        <p:spPr>
          <a:xfrm>
            <a:off x="7974200" y="4782425"/>
            <a:ext cx="3099500" cy="162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 rotWithShape="1">
          <a:blip r:embed="rId5">
            <a:alphaModFix/>
          </a:blip>
          <a:srcRect b="2271" l="0" r="0" t="7581"/>
          <a:stretch/>
        </p:blipFill>
        <p:spPr>
          <a:xfrm>
            <a:off x="7974200" y="2682350"/>
            <a:ext cx="3099500" cy="17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0"/>
          <p:cNvSpPr txBox="1"/>
          <p:nvPr/>
        </p:nvSpPr>
        <p:spPr>
          <a:xfrm>
            <a:off x="8932925" y="2404871"/>
            <a:ext cx="12039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노래방</a:t>
            </a:r>
            <a:endParaRPr sz="1000"/>
          </a:p>
        </p:txBody>
      </p:sp>
      <p:sp>
        <p:nvSpPr>
          <p:cNvPr id="388" name="Google Shape;388;p30"/>
          <p:cNvSpPr txBox="1"/>
          <p:nvPr/>
        </p:nvSpPr>
        <p:spPr>
          <a:xfrm>
            <a:off x="8922000" y="4441784"/>
            <a:ext cx="12039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색판 뒤집기</a:t>
            </a:r>
            <a:endParaRPr sz="1000"/>
          </a:p>
        </p:txBody>
      </p:sp>
      <p:sp>
        <p:nvSpPr>
          <p:cNvPr id="389" name="Google Shape;389;p30"/>
          <p:cNvSpPr txBox="1"/>
          <p:nvPr/>
        </p:nvSpPr>
        <p:spPr>
          <a:xfrm>
            <a:off x="8846850" y="6402471"/>
            <a:ext cx="12039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영화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/>
          <p:nvPr/>
        </p:nvSpPr>
        <p:spPr>
          <a:xfrm>
            <a:off x="383325" y="4034500"/>
            <a:ext cx="22485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페어링 전에 메인메뉴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동승기능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lang="en-US">
                <a:solidFill>
                  <a:schemeClr val="dk1"/>
                </a:solidFill>
              </a:rPr>
              <a:t>실행 하면 페어링이 진행된다.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1"/>
          <p:cNvSpPr txBox="1"/>
          <p:nvPr/>
        </p:nvSpPr>
        <p:spPr>
          <a:xfrm>
            <a:off x="3098013" y="4021575"/>
            <a:ext cx="26511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차량마다 갖는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고유 id와 password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통해 타 차량에서 해당 정보를 입력하면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차량 간 페어링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이루어진다.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1"/>
          <p:cNvSpPr txBox="1"/>
          <p:nvPr/>
        </p:nvSpPr>
        <p:spPr>
          <a:xfrm>
            <a:off x="9252025" y="4021575"/>
            <a:ext cx="23838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타 차량 탑승자와 비디오콜과 동시에 </a:t>
            </a:r>
            <a:r>
              <a:rPr b="1" lang="en-US">
                <a:solidFill>
                  <a:schemeClr val="dk1"/>
                </a:solidFill>
              </a:rPr>
              <a:t>공유메모</a:t>
            </a:r>
            <a:r>
              <a:rPr lang="en-US">
                <a:solidFill>
                  <a:schemeClr val="dk1"/>
                </a:solidFill>
              </a:rPr>
              <a:t>가 가능하다.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6273325" y="4002675"/>
            <a:ext cx="23187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페어링 후 </a:t>
            </a:r>
            <a:r>
              <a:rPr b="1" lang="en-US">
                <a:solidFill>
                  <a:schemeClr val="dk1"/>
                </a:solidFill>
              </a:rPr>
              <a:t>공유메모</a:t>
            </a:r>
            <a:r>
              <a:rPr lang="en-US">
                <a:solidFill>
                  <a:schemeClr val="dk1"/>
                </a:solidFill>
              </a:rPr>
              <a:t>를 실행시킨다.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1"/>
          <p:cNvSpPr/>
          <p:nvPr/>
        </p:nvSpPr>
        <p:spPr>
          <a:xfrm>
            <a:off x="2711800" y="2651150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1"/>
          <p:cNvSpPr/>
          <p:nvPr/>
        </p:nvSpPr>
        <p:spPr>
          <a:xfrm>
            <a:off x="8698400" y="2651150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1"/>
          <p:cNvSpPr/>
          <p:nvPr/>
        </p:nvSpPr>
        <p:spPr>
          <a:xfrm>
            <a:off x="5701162" y="2651150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31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402" name="Google Shape;402;p31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31"/>
          <p:cNvSpPr/>
          <p:nvPr/>
        </p:nvSpPr>
        <p:spPr>
          <a:xfrm>
            <a:off x="497275" y="240825"/>
            <a:ext cx="10663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페어링, 공유메모</a:t>
            </a:r>
            <a:r>
              <a:rPr b="1" i="1" lang="en-US" sz="2400">
                <a:solidFill>
                  <a:srgbClr val="3F3F3F"/>
                </a:solidFill>
              </a:rPr>
              <a:t>  </a:t>
            </a:r>
            <a:r>
              <a:rPr b="1" i="1" lang="en-US" sz="1800">
                <a:solidFill>
                  <a:srgbClr val="888888"/>
                </a:solidFill>
              </a:rPr>
              <a:t>동승기능 </a:t>
            </a:r>
            <a:r>
              <a:rPr i="1" lang="en-US" sz="1800">
                <a:solidFill>
                  <a:srgbClr val="888888"/>
                </a:solidFill>
              </a:rPr>
              <a:t> </a:t>
            </a:r>
            <a:r>
              <a:rPr b="1" i="1" lang="en-US" sz="1800">
                <a:solidFill>
                  <a:srgbClr val="888888"/>
                </a:solidFill>
              </a:rPr>
              <a:t>COPRESENCE MODE</a:t>
            </a:r>
            <a:endParaRPr b="1" i="1" sz="24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31"/>
          <p:cNvPicPr preferRelativeResize="0"/>
          <p:nvPr/>
        </p:nvPicPr>
        <p:blipFill rotWithShape="1">
          <a:blip r:embed="rId3">
            <a:alphaModFix/>
          </a:blip>
          <a:srcRect b="6221" l="0" r="0" t="10382"/>
          <a:stretch/>
        </p:blipFill>
        <p:spPr>
          <a:xfrm>
            <a:off x="9252025" y="2403587"/>
            <a:ext cx="2501453" cy="130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825" y="2303068"/>
            <a:ext cx="2383800" cy="148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77" y="2226862"/>
            <a:ext cx="2383798" cy="1489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777" y="2303062"/>
            <a:ext cx="2383798" cy="148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4"/>
          <p:cNvCxnSpPr/>
          <p:nvPr/>
        </p:nvCxnSpPr>
        <p:spPr>
          <a:xfrm rot="10800000">
            <a:off x="3186174" y="4485565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99" name="Google Shape;99;p14"/>
          <p:cNvSpPr/>
          <p:nvPr/>
        </p:nvSpPr>
        <p:spPr>
          <a:xfrm>
            <a:off x="9115875" y="1527750"/>
            <a:ext cx="2649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3F3F3F"/>
                </a:solidFill>
              </a:rPr>
              <a:t>4</a:t>
            </a: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1600">
                <a:solidFill>
                  <a:srgbClr val="3F3F3F"/>
                </a:solidFill>
              </a:rPr>
              <a:t>TECHNOLOGY &amp;</a:t>
            </a:r>
            <a:endParaRPr b="1" sz="1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3F3F3F"/>
                </a:solidFill>
              </a:rPr>
              <a:t>MARKET RESEARCH</a:t>
            </a:r>
            <a:endParaRPr b="1" sz="16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3F3F3F"/>
                </a:solidFill>
              </a:rPr>
              <a:t>기술 &amp; 시장조사</a:t>
            </a:r>
            <a:endParaRPr b="1" sz="1600">
              <a:solidFill>
                <a:srgbClr val="3F3F3F"/>
              </a:solidFill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4626180" y="4050134"/>
            <a:ext cx="2911200" cy="876000"/>
          </a:xfrm>
          <a:prstGeom prst="diamond">
            <a:avLst/>
          </a:prstGeom>
          <a:solidFill>
            <a:srgbClr val="313540">
              <a:alpha val="20000"/>
            </a:srgbClr>
          </a:solidFill>
          <a:ln>
            <a:noFill/>
          </a:ln>
          <a:effectLst>
            <a:outerShdw blurRad="76200" kx="-800400" rotWithShape="0" algn="bl" dir="2700000" dist="12700" sy="-23000" ky="-800400">
              <a:srgbClr val="000000">
                <a:alpha val="20000"/>
              </a:srgbClr>
            </a:outerShdw>
          </a:effectLst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626180" y="3030980"/>
            <a:ext cx="2911200" cy="876000"/>
          </a:xfrm>
          <a:prstGeom prst="diamond">
            <a:avLst/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4626180" y="2531697"/>
            <a:ext cx="2911200" cy="876000"/>
          </a:xfrm>
          <a:prstGeom prst="diamond">
            <a:avLst/>
          </a:prstGeom>
          <a:solidFill>
            <a:srgbClr val="313540">
              <a:alpha val="6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97282" y="240818"/>
            <a:ext cx="42051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r>
              <a:rPr b="0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4613599" y="1963512"/>
            <a:ext cx="2911200" cy="876000"/>
          </a:xfrm>
          <a:prstGeom prst="diamond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4586398" y="1357255"/>
            <a:ext cx="2938500" cy="884100"/>
          </a:xfrm>
          <a:prstGeom prst="diamond">
            <a:avLst/>
          </a:prstGeom>
          <a:solidFill>
            <a:srgbClr val="43CBD7"/>
          </a:solidFill>
          <a:ln>
            <a:noFill/>
          </a:ln>
        </p:spPr>
        <p:txBody>
          <a:bodyPr anchorCtr="0" anchor="t" bIns="45700" lIns="10800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9115875" y="2743575"/>
            <a:ext cx="3050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3F3F3F"/>
                </a:solidFill>
              </a:rPr>
              <a:t>5</a:t>
            </a: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1600">
                <a:solidFill>
                  <a:srgbClr val="3F3F3F"/>
                </a:solidFill>
              </a:rPr>
              <a:t>IMPROVEMENT</a:t>
            </a:r>
            <a:endParaRPr b="1" sz="16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>
                <a:solidFill>
                  <a:srgbClr val="3F3F3F"/>
                </a:solidFill>
              </a:rPr>
              <a:t>개선사항</a:t>
            </a:r>
            <a:endParaRPr b="0" i="0" sz="1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4"/>
          <p:cNvCxnSpPr/>
          <p:nvPr/>
        </p:nvCxnSpPr>
        <p:spPr>
          <a:xfrm>
            <a:off x="7524868" y="1783825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7524868" y="2953324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09" name="Google Shape;109;p14"/>
          <p:cNvSpPr/>
          <p:nvPr/>
        </p:nvSpPr>
        <p:spPr>
          <a:xfrm>
            <a:off x="9115875" y="4381401"/>
            <a:ext cx="2429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3F3F3F"/>
                </a:solidFill>
              </a:rPr>
              <a:t>6</a:t>
            </a: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1600">
                <a:solidFill>
                  <a:srgbClr val="3F3F3F"/>
                </a:solidFill>
              </a:rPr>
              <a:t>CORE VALUES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3F3F3F"/>
                </a:solidFill>
              </a:rPr>
              <a:t>핵심가치</a:t>
            </a:r>
            <a:endParaRPr b="0" i="0" sz="1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4"/>
          <p:cNvCxnSpPr/>
          <p:nvPr/>
        </p:nvCxnSpPr>
        <p:spPr>
          <a:xfrm rot="10800000">
            <a:off x="3214573" y="2947202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11" name="Google Shape;111;p14"/>
          <p:cNvSpPr/>
          <p:nvPr/>
        </p:nvSpPr>
        <p:spPr>
          <a:xfrm>
            <a:off x="392275" y="4311150"/>
            <a:ext cx="2649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3F3F3F"/>
                </a:solidFill>
              </a:rPr>
              <a:t>3</a:t>
            </a: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1600">
                <a:solidFill>
                  <a:srgbClr val="3F3F3F"/>
                </a:solidFill>
              </a:rPr>
              <a:t> FUNCTIONS &amp; SCENARIO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3F3F3F"/>
                </a:solidFill>
              </a:rPr>
              <a:t>기능 및 시나리오</a:t>
            </a:r>
            <a:endParaRPr b="1" sz="1600">
              <a:solidFill>
                <a:srgbClr val="3F3F3F"/>
              </a:solidFill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14"/>
          <p:cNvGrpSpPr/>
          <p:nvPr/>
        </p:nvGrpSpPr>
        <p:grpSpPr>
          <a:xfrm>
            <a:off x="575702" y="917711"/>
            <a:ext cx="1584000" cy="36000"/>
            <a:chOff x="2057400" y="1143000"/>
            <a:chExt cx="2873208" cy="63500"/>
          </a:xfrm>
        </p:grpSpPr>
        <p:sp>
          <p:nvSpPr>
            <p:cNvPr id="113" name="Google Shape;113;p14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5" name="Google Shape;115;p14"/>
          <p:cNvCxnSpPr/>
          <p:nvPr/>
        </p:nvCxnSpPr>
        <p:spPr>
          <a:xfrm rot="10800000">
            <a:off x="3146398" y="1795402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16" name="Google Shape;116;p14"/>
          <p:cNvSpPr/>
          <p:nvPr/>
        </p:nvSpPr>
        <p:spPr>
          <a:xfrm>
            <a:off x="544596" y="1635355"/>
            <a:ext cx="2429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1. INTRODUCTION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b="0" i="0" sz="1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3304950" y="5221700"/>
            <a:ext cx="5659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1" lang="en-US" sz="2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Enhancing your Travel Experience </a:t>
            </a:r>
            <a:endParaRPr b="1" i="1" sz="2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with Interactive Displays of Outside World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4"/>
          <p:cNvCxnSpPr/>
          <p:nvPr/>
        </p:nvCxnSpPr>
        <p:spPr>
          <a:xfrm>
            <a:off x="7470143" y="4488124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19" name="Google Shape;119;p14"/>
          <p:cNvSpPr/>
          <p:nvPr/>
        </p:nvSpPr>
        <p:spPr>
          <a:xfrm>
            <a:off x="544596" y="2778355"/>
            <a:ext cx="2429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3F3F3F"/>
                </a:solidFill>
              </a:rPr>
              <a:t>2</a:t>
            </a:r>
            <a:r>
              <a:rPr b="1" i="0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1600">
                <a:solidFill>
                  <a:srgbClr val="3F3F3F"/>
                </a:solidFill>
              </a:rPr>
              <a:t>PRECONDITION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3F3F3F"/>
                </a:solidFill>
              </a:rPr>
              <a:t>사전조건</a:t>
            </a:r>
            <a:endParaRPr b="0" i="0" sz="13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/>
        </p:nvSpPr>
        <p:spPr>
          <a:xfrm>
            <a:off x="307125" y="4415500"/>
            <a:ext cx="22485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메인메뉴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</a:t>
            </a:r>
            <a:r>
              <a:rPr b="1" lang="en-US">
                <a:solidFill>
                  <a:schemeClr val="dk1"/>
                </a:solidFill>
              </a:rPr>
              <a:t>오락기능, 동승기능</a:t>
            </a:r>
            <a:r>
              <a:rPr lang="en-US">
                <a:solidFill>
                  <a:schemeClr val="dk1"/>
                </a:solidFill>
              </a:rPr>
              <a:t>을 실행시킨다.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3031575" y="5381200"/>
            <a:ext cx="30642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타 차량 탑승자와 동승한 듯한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페이스콜</a:t>
            </a:r>
            <a:r>
              <a:rPr lang="en-US">
                <a:solidFill>
                  <a:schemeClr val="dk1"/>
                </a:solidFill>
              </a:rPr>
              <a:t>이 실행되고,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낙서와 스티커</a:t>
            </a:r>
            <a:r>
              <a:rPr lang="en-US">
                <a:solidFill>
                  <a:schemeClr val="dk1"/>
                </a:solidFill>
              </a:rPr>
              <a:t>를 붙이며 놀 수 있다.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2"/>
          <p:cNvSpPr txBox="1"/>
          <p:nvPr/>
        </p:nvSpPr>
        <p:spPr>
          <a:xfrm>
            <a:off x="8379650" y="4969475"/>
            <a:ext cx="2569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6417750" y="4359338"/>
            <a:ext cx="487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오락기능</a:t>
            </a:r>
            <a:r>
              <a:rPr lang="en-US">
                <a:solidFill>
                  <a:schemeClr val="dk1"/>
                </a:solidFill>
              </a:rPr>
              <a:t>에는 노래방, 미니게임, 영화, 보드게임 등 이 있다.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2"/>
          <p:cNvSpPr/>
          <p:nvPr/>
        </p:nvSpPr>
        <p:spPr>
          <a:xfrm>
            <a:off x="2724850" y="2336138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2"/>
          <p:cNvSpPr/>
          <p:nvPr/>
        </p:nvSpPr>
        <p:spPr>
          <a:xfrm>
            <a:off x="5868762" y="2336138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p32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420" name="Google Shape;420;p32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32"/>
          <p:cNvSpPr/>
          <p:nvPr/>
        </p:nvSpPr>
        <p:spPr>
          <a:xfrm>
            <a:off x="497275" y="240825"/>
            <a:ext cx="10663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오락기능, 페이스콜</a:t>
            </a:r>
            <a:r>
              <a:rPr b="1" i="1" lang="en-US" sz="2400">
                <a:solidFill>
                  <a:srgbClr val="3F3F3F"/>
                </a:solidFill>
              </a:rPr>
              <a:t>  </a:t>
            </a:r>
            <a:r>
              <a:rPr b="1" i="1" lang="en-US" sz="1800">
                <a:solidFill>
                  <a:srgbClr val="888888"/>
                </a:solidFill>
              </a:rPr>
              <a:t>동승기능 </a:t>
            </a:r>
            <a:r>
              <a:rPr i="1" lang="en-US" sz="1800">
                <a:solidFill>
                  <a:srgbClr val="888888"/>
                </a:solidFill>
              </a:rPr>
              <a:t> </a:t>
            </a:r>
            <a:r>
              <a:rPr b="1" i="1" lang="en-US" sz="1800">
                <a:solidFill>
                  <a:srgbClr val="888888"/>
                </a:solidFill>
              </a:rPr>
              <a:t>COPRESENCE MODE</a:t>
            </a:r>
            <a:endParaRPr b="1" i="1" sz="24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275" y="3830949"/>
            <a:ext cx="2569800" cy="1445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2"/>
          <p:cNvPicPr preferRelativeResize="0"/>
          <p:nvPr/>
        </p:nvPicPr>
        <p:blipFill rotWithShape="1">
          <a:blip r:embed="rId4">
            <a:alphaModFix/>
          </a:blip>
          <a:srcRect b="2271" l="0" r="0" t="7581"/>
          <a:stretch/>
        </p:blipFill>
        <p:spPr>
          <a:xfrm>
            <a:off x="8975675" y="1558813"/>
            <a:ext cx="2318648" cy="130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3325" y="1730234"/>
            <a:ext cx="2501453" cy="156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977" y="2684062"/>
            <a:ext cx="2383798" cy="1489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2"/>
          <p:cNvPicPr preferRelativeResize="0"/>
          <p:nvPr/>
        </p:nvPicPr>
        <p:blipFill rotWithShape="1">
          <a:blip r:embed="rId7">
            <a:alphaModFix/>
          </a:blip>
          <a:srcRect b="2329" l="0" r="0" t="9096"/>
          <a:stretch/>
        </p:blipFill>
        <p:spPr>
          <a:xfrm>
            <a:off x="6417225" y="1552252"/>
            <a:ext cx="2383800" cy="131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2"/>
          <p:cNvPicPr preferRelativeResize="0"/>
          <p:nvPr/>
        </p:nvPicPr>
        <p:blipFill rotWithShape="1">
          <a:blip r:embed="rId8">
            <a:alphaModFix/>
          </a:blip>
          <a:srcRect b="4850" l="0" r="0" t="11516"/>
          <a:stretch/>
        </p:blipFill>
        <p:spPr>
          <a:xfrm>
            <a:off x="6417224" y="2986547"/>
            <a:ext cx="2383800" cy="1245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75650" y="2976688"/>
            <a:ext cx="2318702" cy="126570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2"/>
          <p:cNvSpPr/>
          <p:nvPr/>
        </p:nvSpPr>
        <p:spPr>
          <a:xfrm>
            <a:off x="2801050" y="4164938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/>
          <p:nvPr/>
        </p:nvSpPr>
        <p:spPr>
          <a:xfrm>
            <a:off x="476975" y="179950"/>
            <a:ext cx="10663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여행가이드</a:t>
            </a:r>
            <a:r>
              <a:rPr b="1" i="1" lang="en-US" sz="2400">
                <a:solidFill>
                  <a:srgbClr val="3F3F3F"/>
                </a:solidFill>
              </a:rPr>
              <a:t>  TRAVEL ASSISTANT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33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437" name="Google Shape;437;p33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33"/>
          <p:cNvSpPr/>
          <p:nvPr/>
        </p:nvSpPr>
        <p:spPr>
          <a:xfrm>
            <a:off x="855750" y="5682875"/>
            <a:ext cx="10587300" cy="4818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rgbClr val="3F3F3F"/>
                </a:solidFill>
              </a:rPr>
              <a:t>창문 디스플레이를 통해 가이드처럼 여행을 보조하는 다양한 기능을 제공한다.</a:t>
            </a:r>
            <a:endParaRPr b="1" i="0" sz="1600" u="none" cap="none" strike="noStrike">
              <a:solidFill>
                <a:srgbClr val="3F3F3F"/>
              </a:solidFill>
            </a:endParaRPr>
          </a:p>
        </p:txBody>
      </p:sp>
      <p:sp>
        <p:nvSpPr>
          <p:cNvPr id="440" name="Google Shape;440;p33"/>
          <p:cNvSpPr/>
          <p:nvPr/>
        </p:nvSpPr>
        <p:spPr>
          <a:xfrm>
            <a:off x="4972730" y="1395375"/>
            <a:ext cx="1519200" cy="6393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3"/>
          <p:cNvSpPr/>
          <p:nvPr/>
        </p:nvSpPr>
        <p:spPr>
          <a:xfrm>
            <a:off x="5006028" y="1521075"/>
            <a:ext cx="1452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800">
                <a:solidFill>
                  <a:srgbClr val="3F3F3F"/>
                </a:solidFill>
              </a:rPr>
              <a:t>여행 가이드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33"/>
          <p:cNvCxnSpPr/>
          <p:nvPr/>
        </p:nvCxnSpPr>
        <p:spPr>
          <a:xfrm>
            <a:off x="6632124" y="1715023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33"/>
          <p:cNvCxnSpPr/>
          <p:nvPr/>
        </p:nvCxnSpPr>
        <p:spPr>
          <a:xfrm>
            <a:off x="6632124" y="2346707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3"/>
          <p:cNvCxnSpPr/>
          <p:nvPr/>
        </p:nvCxnSpPr>
        <p:spPr>
          <a:xfrm>
            <a:off x="6643173" y="1715035"/>
            <a:ext cx="0" cy="63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3"/>
          <p:cNvSpPr txBox="1"/>
          <p:nvPr/>
        </p:nvSpPr>
        <p:spPr>
          <a:xfrm>
            <a:off x="7065540" y="2159872"/>
            <a:ext cx="16026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여행 정보 제공</a:t>
            </a:r>
            <a:endParaRPr b="1"/>
          </a:p>
        </p:txBody>
      </p:sp>
      <p:sp>
        <p:nvSpPr>
          <p:cNvPr id="446" name="Google Shape;446;p33"/>
          <p:cNvSpPr txBox="1"/>
          <p:nvPr/>
        </p:nvSpPr>
        <p:spPr>
          <a:xfrm>
            <a:off x="7065540" y="2715397"/>
            <a:ext cx="16026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여행 경로 추천</a:t>
            </a:r>
            <a:endParaRPr b="1"/>
          </a:p>
        </p:txBody>
      </p:sp>
      <p:cxnSp>
        <p:nvCxnSpPr>
          <p:cNvPr id="447" name="Google Shape;447;p33"/>
          <p:cNvCxnSpPr/>
          <p:nvPr/>
        </p:nvCxnSpPr>
        <p:spPr>
          <a:xfrm>
            <a:off x="4458766" y="1647564"/>
            <a:ext cx="7500" cy="200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33"/>
          <p:cNvCxnSpPr/>
          <p:nvPr/>
        </p:nvCxnSpPr>
        <p:spPr>
          <a:xfrm>
            <a:off x="4458778" y="1658758"/>
            <a:ext cx="5115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33"/>
          <p:cNvSpPr txBox="1"/>
          <p:nvPr/>
        </p:nvSpPr>
        <p:spPr>
          <a:xfrm>
            <a:off x="7105833" y="1562065"/>
            <a:ext cx="16026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목적지 설정</a:t>
            </a:r>
            <a:endParaRPr b="1"/>
          </a:p>
        </p:txBody>
      </p:sp>
      <p:cxnSp>
        <p:nvCxnSpPr>
          <p:cNvPr id="450" name="Google Shape;450;p33"/>
          <p:cNvCxnSpPr/>
          <p:nvPr/>
        </p:nvCxnSpPr>
        <p:spPr>
          <a:xfrm>
            <a:off x="6643173" y="2324635"/>
            <a:ext cx="0" cy="63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1" name="Google Shape;4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50" y="2582104"/>
            <a:ext cx="1996767" cy="199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33"/>
          <p:cNvCxnSpPr/>
          <p:nvPr/>
        </p:nvCxnSpPr>
        <p:spPr>
          <a:xfrm flipH="1" rot="10800000">
            <a:off x="3659268" y="3650979"/>
            <a:ext cx="799500" cy="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3"/>
          <p:cNvCxnSpPr/>
          <p:nvPr/>
        </p:nvCxnSpPr>
        <p:spPr>
          <a:xfrm>
            <a:off x="6632124" y="2956307"/>
            <a:ext cx="369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/>
          <p:nvPr/>
        </p:nvSpPr>
        <p:spPr>
          <a:xfrm>
            <a:off x="497275" y="240825"/>
            <a:ext cx="116301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목적지설정</a:t>
            </a:r>
            <a:r>
              <a:rPr b="1" i="1" lang="en-US" sz="2400">
                <a:solidFill>
                  <a:srgbClr val="3F3F3F"/>
                </a:solidFill>
              </a:rPr>
              <a:t>, 여행경로추천  </a:t>
            </a:r>
            <a:r>
              <a:rPr b="1" i="1" lang="en-US" sz="1800">
                <a:solidFill>
                  <a:srgbClr val="9E9E9E"/>
                </a:solidFill>
              </a:rPr>
              <a:t>여행</a:t>
            </a:r>
            <a:r>
              <a:rPr b="1" i="1" lang="en-US" sz="1800">
                <a:solidFill>
                  <a:srgbClr val="9E9E9E"/>
                </a:solidFill>
              </a:rPr>
              <a:t> 가이드</a:t>
            </a:r>
            <a:r>
              <a:rPr b="1" i="1" lang="en-US" sz="18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1800">
                <a:solidFill>
                  <a:srgbClr val="9E9E9E"/>
                </a:solidFill>
              </a:rPr>
              <a:t>TRAVEL ASSISTANT</a:t>
            </a:r>
            <a:r>
              <a:rPr b="1" i="1" lang="en-US" sz="2400">
                <a:solidFill>
                  <a:srgbClr val="3F3F3F"/>
                </a:solidFill>
              </a:rPr>
              <a:t> </a:t>
            </a:r>
            <a:endParaRPr b="1" i="1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915975" y="1882800"/>
            <a:ext cx="5825400" cy="11367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593500" y="1740300"/>
            <a:ext cx="2482800" cy="3705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>
                <a:solidFill>
                  <a:srgbClr val="FFFFFF"/>
                </a:solidFill>
              </a:rPr>
              <a:t>목적지 설정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4"/>
          <p:cNvSpPr txBox="1"/>
          <p:nvPr/>
        </p:nvSpPr>
        <p:spPr>
          <a:xfrm>
            <a:off x="893475" y="1923412"/>
            <a:ext cx="58704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-US">
                <a:solidFill>
                  <a:schemeClr val="dk1"/>
                </a:solidFill>
              </a:rPr>
              <a:t>출발지와 목적지</a:t>
            </a:r>
            <a:r>
              <a:rPr lang="en-US">
                <a:solidFill>
                  <a:schemeClr val="dk1"/>
                </a:solidFill>
              </a:rPr>
              <a:t>를 입력하면 해당 장소까지 경로를 설정하고 자율 주행 시작</a:t>
            </a:r>
            <a:endParaRPr i="0" sz="1400" u="none" cap="none" strike="noStrike">
              <a:solidFill>
                <a:schemeClr val="dk1"/>
              </a:solidFill>
            </a:endParaRPr>
          </a:p>
        </p:txBody>
      </p:sp>
      <p:grpSp>
        <p:nvGrpSpPr>
          <p:cNvPr id="462" name="Google Shape;462;p34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463" name="Google Shape;463;p34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34"/>
          <p:cNvSpPr/>
          <p:nvPr/>
        </p:nvSpPr>
        <p:spPr>
          <a:xfrm>
            <a:off x="915975" y="4016400"/>
            <a:ext cx="5825400" cy="18384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4"/>
          <p:cNvSpPr txBox="1"/>
          <p:nvPr/>
        </p:nvSpPr>
        <p:spPr>
          <a:xfrm>
            <a:off x="593500" y="3873900"/>
            <a:ext cx="2482800" cy="3705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>
                <a:solidFill>
                  <a:srgbClr val="FFFFFF"/>
                </a:solidFill>
              </a:rPr>
              <a:t>  여행 경로 추천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4"/>
          <p:cNvSpPr txBox="1"/>
          <p:nvPr/>
        </p:nvSpPr>
        <p:spPr>
          <a:xfrm>
            <a:off x="893475" y="4066800"/>
            <a:ext cx="5870400" cy="1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>
                <a:solidFill>
                  <a:srgbClr val="333333"/>
                </a:solidFill>
              </a:rPr>
              <a:t>관광 중점 요소 기준</a:t>
            </a:r>
            <a:r>
              <a:rPr lang="en-US">
                <a:solidFill>
                  <a:srgbClr val="333333"/>
                </a:solidFill>
              </a:rPr>
              <a:t>이나, 관광 소요 </a:t>
            </a:r>
            <a:r>
              <a:rPr b="1" lang="en-US">
                <a:solidFill>
                  <a:srgbClr val="333333"/>
                </a:solidFill>
              </a:rPr>
              <a:t>시간 기준</a:t>
            </a:r>
            <a:r>
              <a:rPr lang="en-US">
                <a:solidFill>
                  <a:srgbClr val="333333"/>
                </a:solidFill>
              </a:rPr>
              <a:t>으로 관광 테마가 제공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>
                <a:solidFill>
                  <a:srgbClr val="333333"/>
                </a:solidFill>
              </a:rPr>
              <a:t>관광 테마</a:t>
            </a:r>
            <a:r>
              <a:rPr lang="en-US">
                <a:solidFill>
                  <a:srgbClr val="333333"/>
                </a:solidFill>
              </a:rPr>
              <a:t> 중 하나를 선택하면 해당 경로를 따라 자율주행이 가능</a:t>
            </a:r>
            <a:endParaRPr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ex.</a:t>
            </a:r>
            <a:r>
              <a:rPr lang="en-US">
                <a:solidFill>
                  <a:srgbClr val="333333"/>
                </a:solidFill>
              </a:rPr>
              <a:t> 풍경여행코스, 식도락여행코스, 영화촬영지 여행코스, 1시간코스, 3시간코스, 치안 좋은 코스, 나홀로 코스 등</a:t>
            </a:r>
            <a:endParaRPr b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 b="6515" l="4245" r="4061" t="10900"/>
          <a:stretch/>
        </p:blipFill>
        <p:spPr>
          <a:xfrm>
            <a:off x="6963863" y="3226725"/>
            <a:ext cx="3130793" cy="168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/>
          <p:cNvPicPr preferRelativeResize="0"/>
          <p:nvPr/>
        </p:nvPicPr>
        <p:blipFill rotWithShape="1">
          <a:blip r:embed="rId4">
            <a:alphaModFix/>
          </a:blip>
          <a:srcRect b="7035" l="4031" r="4343" t="10970"/>
          <a:stretch/>
        </p:blipFill>
        <p:spPr>
          <a:xfrm>
            <a:off x="6953375" y="4954683"/>
            <a:ext cx="3151749" cy="168294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4"/>
          <p:cNvSpPr txBox="1"/>
          <p:nvPr/>
        </p:nvSpPr>
        <p:spPr>
          <a:xfrm>
            <a:off x="10189975" y="6278525"/>
            <a:ext cx="13125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여행 경로 추천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맛집 테마</a:t>
            </a:r>
            <a:endParaRPr sz="1000"/>
          </a:p>
        </p:txBody>
      </p:sp>
      <p:pic>
        <p:nvPicPr>
          <p:cNvPr id="471" name="Google Shape;47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5850" y="1007025"/>
            <a:ext cx="4016126" cy="20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4"/>
          <p:cNvSpPr txBox="1"/>
          <p:nvPr/>
        </p:nvSpPr>
        <p:spPr>
          <a:xfrm>
            <a:off x="10951975" y="2736600"/>
            <a:ext cx="1135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목적지 설정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"/>
          <p:cNvSpPr/>
          <p:nvPr/>
        </p:nvSpPr>
        <p:spPr>
          <a:xfrm>
            <a:off x="497275" y="240825"/>
            <a:ext cx="97971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여행경로추천  </a:t>
            </a:r>
            <a:r>
              <a:rPr b="1" i="1" lang="en-US" sz="1800">
                <a:solidFill>
                  <a:srgbClr val="9E9E9E"/>
                </a:solidFill>
              </a:rPr>
              <a:t>여행 </a:t>
            </a:r>
            <a:r>
              <a:rPr b="1" i="1" lang="en-US" sz="1800">
                <a:solidFill>
                  <a:srgbClr val="9E9E9E"/>
                </a:solidFill>
              </a:rPr>
              <a:t>가이드  TRAVEL ASSISTANT</a:t>
            </a:r>
            <a:endParaRPr b="1" i="1" sz="18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5"/>
          <p:cNvSpPr txBox="1"/>
          <p:nvPr/>
        </p:nvSpPr>
        <p:spPr>
          <a:xfrm>
            <a:off x="335175" y="4176850"/>
            <a:ext cx="22485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여행가이드 메뉴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관광 테마별 경로 추천 기능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선택한다.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5"/>
          <p:cNvSpPr txBox="1"/>
          <p:nvPr/>
        </p:nvSpPr>
        <p:spPr>
          <a:xfrm>
            <a:off x="3158725" y="4176850"/>
            <a:ext cx="24921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차내 디스플레이에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현 위</a:t>
            </a: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치 기준 테마 별 경로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다양한 색으로 표시된다.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5"/>
          <p:cNvSpPr txBox="1"/>
          <p:nvPr/>
        </p:nvSpPr>
        <p:spPr>
          <a:xfrm>
            <a:off x="9434425" y="4176850"/>
            <a:ext cx="24006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33333"/>
                </a:solidFill>
              </a:rPr>
              <a:t>선택한 테마</a:t>
            </a:r>
            <a:r>
              <a:rPr i="0" lang="en-US" sz="1400" u="none" cap="none" strike="noStrike">
                <a:solidFill>
                  <a:srgbClr val="333333"/>
                </a:solidFill>
              </a:rPr>
              <a:t>의 경로를 따라 주행이 시작된다. </a:t>
            </a:r>
            <a:endParaRPr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481" name="Google Shape;481;p35"/>
          <p:cNvSpPr txBox="1"/>
          <p:nvPr/>
        </p:nvSpPr>
        <p:spPr>
          <a:xfrm>
            <a:off x="6306750" y="4176850"/>
            <a:ext cx="24447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원하는 테마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터치하</a:t>
            </a:r>
            <a:r>
              <a:rPr lang="en-US">
                <a:solidFill>
                  <a:schemeClr val="dk1"/>
                </a:solidFill>
              </a:rPr>
              <a:t>면 해당 테마에 대한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자세한 정보가 표시된다.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5"/>
          <p:cNvSpPr/>
          <p:nvPr/>
        </p:nvSpPr>
        <p:spPr>
          <a:xfrm>
            <a:off x="2711800" y="2890500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5"/>
          <p:cNvSpPr/>
          <p:nvPr/>
        </p:nvSpPr>
        <p:spPr>
          <a:xfrm>
            <a:off x="8821325" y="2793200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5"/>
          <p:cNvSpPr/>
          <p:nvPr/>
        </p:nvSpPr>
        <p:spPr>
          <a:xfrm>
            <a:off x="5716350" y="2832950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35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486" name="Google Shape;486;p35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8" name="Google Shape;488;p35"/>
          <p:cNvPicPr preferRelativeResize="0"/>
          <p:nvPr/>
        </p:nvPicPr>
        <p:blipFill rotWithShape="1">
          <a:blip r:embed="rId3">
            <a:alphaModFix/>
          </a:blip>
          <a:srcRect b="6515" l="4245" r="4061" t="10900"/>
          <a:stretch/>
        </p:blipFill>
        <p:spPr>
          <a:xfrm>
            <a:off x="3218325" y="2497268"/>
            <a:ext cx="2400599" cy="129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75" y="2407926"/>
            <a:ext cx="2400602" cy="13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5"/>
          <p:cNvPicPr preferRelativeResize="0"/>
          <p:nvPr/>
        </p:nvPicPr>
        <p:blipFill rotWithShape="1">
          <a:blip r:embed="rId5">
            <a:alphaModFix/>
          </a:blip>
          <a:srcRect b="7035" l="4031" r="4343" t="10970"/>
          <a:stretch/>
        </p:blipFill>
        <p:spPr>
          <a:xfrm>
            <a:off x="6250037" y="2497285"/>
            <a:ext cx="2492099" cy="133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5025" y="2497275"/>
            <a:ext cx="2569800" cy="13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6"/>
          <p:cNvSpPr/>
          <p:nvPr/>
        </p:nvSpPr>
        <p:spPr>
          <a:xfrm>
            <a:off x="497275" y="240825"/>
            <a:ext cx="116301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여행정보제공</a:t>
            </a:r>
            <a:r>
              <a:rPr b="1" i="1" lang="en-US" sz="2400">
                <a:solidFill>
                  <a:srgbClr val="3F3F3F"/>
                </a:solidFill>
              </a:rPr>
              <a:t>  </a:t>
            </a:r>
            <a:r>
              <a:rPr b="1" i="1" lang="en-US" sz="1800">
                <a:solidFill>
                  <a:srgbClr val="9E9E9E"/>
                </a:solidFill>
              </a:rPr>
              <a:t>여행 가이드</a:t>
            </a:r>
            <a:r>
              <a:rPr b="1" i="1" lang="en-US" sz="18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1800">
                <a:solidFill>
                  <a:srgbClr val="9E9E9E"/>
                </a:solidFill>
              </a:rPr>
              <a:t>TRAVEL ASSISTANT</a:t>
            </a:r>
            <a:endParaRPr b="1" i="1" sz="24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500">
              <a:solidFill>
                <a:srgbClr val="333333"/>
              </a:solidFill>
            </a:endParaRPr>
          </a:p>
        </p:txBody>
      </p:sp>
      <p:grpSp>
        <p:nvGrpSpPr>
          <p:cNvPr id="497" name="Google Shape;497;p36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498" name="Google Shape;498;p36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" name="Google Shape;500;p36"/>
          <p:cNvSpPr/>
          <p:nvPr/>
        </p:nvSpPr>
        <p:spPr>
          <a:xfrm>
            <a:off x="574600" y="1531725"/>
            <a:ext cx="8030100" cy="27012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6"/>
          <p:cNvSpPr txBox="1"/>
          <p:nvPr/>
        </p:nvSpPr>
        <p:spPr>
          <a:xfrm>
            <a:off x="380150" y="1313025"/>
            <a:ext cx="2482800" cy="3705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제공되는 여행정보</a:t>
            </a: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6"/>
          <p:cNvSpPr txBox="1"/>
          <p:nvPr/>
        </p:nvSpPr>
        <p:spPr>
          <a:xfrm>
            <a:off x="575700" y="1785700"/>
            <a:ext cx="8030100" cy="2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여행에 유용한 편의시설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주행 경로 주변의 여행 편의시설의 위치와 기본정보가 AR로 경로 상에 표시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ex. ATM, 공중화장실, 편의점, 주유소, 주차장 등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포토스팟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주행 경로 주변의 사진촬영명소의 위치가 AR로 경로 상에 표시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여행자들이 같은 장소에서 촬영한 사진이 SNS 게시물의 위치기반검색을 통해 제공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식당 및 관광지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주행 경로 주변의 식당과 관광지의 위치와 기본정보가 AR로 경로 상에 표시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Yelp, Trip Advisor 등의 여행정보 애플리케이션과 연동하여 평점 및 리뷰가 제공 </a:t>
            </a:r>
            <a:r>
              <a:rPr lang="en-US"/>
              <a:t>예정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6"/>
          <p:cNvSpPr/>
          <p:nvPr/>
        </p:nvSpPr>
        <p:spPr>
          <a:xfrm>
            <a:off x="574600" y="4629050"/>
            <a:ext cx="8030100" cy="17898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6"/>
          <p:cNvSpPr txBox="1"/>
          <p:nvPr/>
        </p:nvSpPr>
        <p:spPr>
          <a:xfrm>
            <a:off x="380150" y="4410350"/>
            <a:ext cx="2482800" cy="3705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>
                <a:solidFill>
                  <a:srgbClr val="FFFFFF"/>
                </a:solidFill>
              </a:rPr>
              <a:t> 세부기능</a:t>
            </a:r>
            <a:endParaRPr b="1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6"/>
          <p:cNvSpPr txBox="1"/>
          <p:nvPr/>
        </p:nvSpPr>
        <p:spPr>
          <a:xfrm>
            <a:off x="574600" y="4872025"/>
            <a:ext cx="79608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-US"/>
              <a:t>Early Check-in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주유소 주차권 결제, 식당 예약 및 메뉴 주문, 숙소 예약 등을 미리 차 안에서 완료 가능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-US"/>
              <a:t>의사 결정 과정의 공유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의사 결정을 함에 있어 결과만 공유하는 것이 아닌 의사 결정이 이루어지는 전과정이 공유되어 함께있는 듯한 환경 조성이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b="0" l="0" r="0" t="5704"/>
          <a:stretch/>
        </p:blipFill>
        <p:spPr>
          <a:xfrm>
            <a:off x="8740525" y="1822774"/>
            <a:ext cx="3134602" cy="184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6"/>
          <p:cNvPicPr preferRelativeResize="0"/>
          <p:nvPr/>
        </p:nvPicPr>
        <p:blipFill rotWithShape="1">
          <a:blip r:embed="rId4">
            <a:alphaModFix/>
          </a:blip>
          <a:srcRect b="5152" l="3942" r="3738" t="10516"/>
          <a:stretch/>
        </p:blipFill>
        <p:spPr>
          <a:xfrm>
            <a:off x="8740525" y="4564475"/>
            <a:ext cx="3134602" cy="17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6"/>
          <p:cNvSpPr txBox="1"/>
          <p:nvPr/>
        </p:nvSpPr>
        <p:spPr>
          <a:xfrm>
            <a:off x="9747575" y="3707425"/>
            <a:ext cx="1430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제공되는 여행 정보</a:t>
            </a:r>
            <a:endParaRPr sz="1000"/>
          </a:p>
        </p:txBody>
      </p:sp>
      <p:sp>
        <p:nvSpPr>
          <p:cNvPr id="509" name="Google Shape;509;p36"/>
          <p:cNvSpPr txBox="1"/>
          <p:nvPr/>
        </p:nvSpPr>
        <p:spPr>
          <a:xfrm>
            <a:off x="9515825" y="6396600"/>
            <a:ext cx="15840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식당 메뉴 주문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/>
          <p:nvPr/>
        </p:nvSpPr>
        <p:spPr>
          <a:xfrm>
            <a:off x="497275" y="240825"/>
            <a:ext cx="97971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여행정보제공</a:t>
            </a:r>
            <a:r>
              <a:rPr b="1" i="1" lang="en-US" sz="2400">
                <a:solidFill>
                  <a:srgbClr val="3F3F3F"/>
                </a:solidFill>
              </a:rPr>
              <a:t>  </a:t>
            </a:r>
            <a:r>
              <a:rPr b="1" i="1" lang="en-US" sz="2400">
                <a:solidFill>
                  <a:srgbClr val="9E9E9E"/>
                </a:solidFill>
              </a:rPr>
              <a:t>나만의 가이드  TRAVEL ASSISTANT</a:t>
            </a:r>
            <a:endParaRPr b="1" i="1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7"/>
          <p:cNvSpPr txBox="1"/>
          <p:nvPr/>
        </p:nvSpPr>
        <p:spPr>
          <a:xfrm>
            <a:off x="327638" y="4020625"/>
            <a:ext cx="22485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주행 중인 거리의 상점/ 위치 정보를 볼 수 있는 </a:t>
            </a:r>
            <a:r>
              <a:rPr b="1" lang="en-US">
                <a:solidFill>
                  <a:schemeClr val="dk1"/>
                </a:solidFill>
              </a:rPr>
              <a:t>AR Info On/Off 버튼</a:t>
            </a:r>
            <a:r>
              <a:rPr lang="en-US">
                <a:solidFill>
                  <a:schemeClr val="dk1"/>
                </a:solidFill>
              </a:rPr>
              <a:t>을 클릭한다.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7"/>
          <p:cNvSpPr txBox="1"/>
          <p:nvPr/>
        </p:nvSpPr>
        <p:spPr>
          <a:xfrm>
            <a:off x="3236925" y="4020625"/>
            <a:ext cx="24921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현재 주행 중인 거리에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증강 현실</a:t>
            </a:r>
            <a:r>
              <a:rPr lang="en-US">
                <a:solidFill>
                  <a:schemeClr val="dk1"/>
                </a:solidFill>
              </a:rPr>
              <a:t>로 주요위치의 정보가 표시된다.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7"/>
          <p:cNvSpPr txBox="1"/>
          <p:nvPr/>
        </p:nvSpPr>
        <p:spPr>
          <a:xfrm>
            <a:off x="9516313" y="4020625"/>
            <a:ext cx="24006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선택한 장소에 대해</a:t>
            </a:r>
            <a:endParaRPr>
              <a:solidFill>
                <a:srgbClr val="333333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 </a:t>
            </a:r>
            <a:r>
              <a:rPr b="1" lang="en-US">
                <a:solidFill>
                  <a:srgbClr val="333333"/>
                </a:solidFill>
              </a:rPr>
              <a:t>함께 주문하기, 주차권 결제 </a:t>
            </a:r>
            <a:r>
              <a:rPr lang="en-US">
                <a:solidFill>
                  <a:srgbClr val="333333"/>
                </a:solidFill>
              </a:rPr>
              <a:t>등이 가능하다.</a:t>
            </a:r>
            <a:endParaRPr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518" name="Google Shape;518;p37"/>
          <p:cNvSpPr txBox="1"/>
          <p:nvPr/>
        </p:nvSpPr>
        <p:spPr>
          <a:xfrm>
            <a:off x="6344488" y="4020625"/>
            <a:ext cx="24447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</a:rPr>
              <a:t>원하는 </a:t>
            </a:r>
            <a:r>
              <a:rPr lang="en-US">
                <a:solidFill>
                  <a:schemeClr val="dk1"/>
                </a:solidFill>
              </a:rPr>
              <a:t>장소를 선택하면 </a:t>
            </a:r>
            <a:r>
              <a:rPr b="1" lang="en-US">
                <a:solidFill>
                  <a:schemeClr val="dk1"/>
                </a:solidFill>
              </a:rPr>
              <a:t>해당 장소 관련 정보</a:t>
            </a:r>
            <a:r>
              <a:rPr lang="en-US">
                <a:solidFill>
                  <a:schemeClr val="dk1"/>
                </a:solidFill>
              </a:rPr>
              <a:t>가 나타난다.</a:t>
            </a:r>
            <a:endParaRPr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519" name="Google Shape;519;p37"/>
          <p:cNvSpPr/>
          <p:nvPr/>
        </p:nvSpPr>
        <p:spPr>
          <a:xfrm>
            <a:off x="2749238" y="2803550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7"/>
          <p:cNvSpPr/>
          <p:nvPr/>
        </p:nvSpPr>
        <p:spPr>
          <a:xfrm>
            <a:off x="8934963" y="2803550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7"/>
          <p:cNvSpPr/>
          <p:nvPr/>
        </p:nvSpPr>
        <p:spPr>
          <a:xfrm>
            <a:off x="5842100" y="2803550"/>
            <a:ext cx="454500" cy="50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" name="Google Shape;522;p37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523" name="Google Shape;523;p37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5" name="Google Shape;525;p37"/>
          <p:cNvPicPr preferRelativeResize="0"/>
          <p:nvPr/>
        </p:nvPicPr>
        <p:blipFill rotWithShape="1">
          <a:blip r:embed="rId3">
            <a:alphaModFix/>
          </a:blip>
          <a:srcRect b="5152" l="3942" r="3738" t="10516"/>
          <a:stretch/>
        </p:blipFill>
        <p:spPr>
          <a:xfrm>
            <a:off x="9438188" y="2318425"/>
            <a:ext cx="2629366" cy="150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7"/>
          <p:cNvPicPr preferRelativeResize="0"/>
          <p:nvPr/>
        </p:nvPicPr>
        <p:blipFill rotWithShape="1">
          <a:blip r:embed="rId4">
            <a:alphaModFix/>
          </a:blip>
          <a:srcRect b="3999" l="0" r="0" t="7910"/>
          <a:stretch/>
        </p:blipFill>
        <p:spPr>
          <a:xfrm>
            <a:off x="114675" y="2347825"/>
            <a:ext cx="2561449" cy="14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7"/>
          <p:cNvPicPr preferRelativeResize="0"/>
          <p:nvPr/>
        </p:nvPicPr>
        <p:blipFill rotWithShape="1">
          <a:blip r:embed="rId5">
            <a:alphaModFix/>
          </a:blip>
          <a:srcRect b="1991" l="0" r="0" t="7469"/>
          <a:stretch/>
        </p:blipFill>
        <p:spPr>
          <a:xfrm>
            <a:off x="3276875" y="2350388"/>
            <a:ext cx="2492099" cy="141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7"/>
          <p:cNvPicPr preferRelativeResize="0"/>
          <p:nvPr/>
        </p:nvPicPr>
        <p:blipFill rotWithShape="1">
          <a:blip r:embed="rId6">
            <a:alphaModFix/>
          </a:blip>
          <a:srcRect b="1799" l="0" r="0" t="6407"/>
          <a:stretch/>
        </p:blipFill>
        <p:spPr>
          <a:xfrm>
            <a:off x="6324787" y="2350200"/>
            <a:ext cx="2561475" cy="1469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8"/>
          <p:cNvSpPr/>
          <p:nvPr/>
        </p:nvSpPr>
        <p:spPr>
          <a:xfrm>
            <a:off x="4626180" y="4050134"/>
            <a:ext cx="2911200" cy="876000"/>
          </a:xfrm>
          <a:prstGeom prst="diamond">
            <a:avLst/>
          </a:prstGeom>
          <a:solidFill>
            <a:srgbClr val="313540">
              <a:alpha val="20000"/>
            </a:srgbClr>
          </a:solidFill>
          <a:ln>
            <a:noFill/>
          </a:ln>
          <a:effectLst>
            <a:outerShdw blurRad="76200" kx="-800311" rotWithShape="0" algn="bl" dir="2700000" dist="12700" sy="-23000" ky="-800311">
              <a:srgbClr val="000000">
                <a:alpha val="20000"/>
              </a:srgbClr>
            </a:outerShdw>
          </a:effectLst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8"/>
          <p:cNvSpPr/>
          <p:nvPr/>
        </p:nvSpPr>
        <p:spPr>
          <a:xfrm>
            <a:off x="4626180" y="3030980"/>
            <a:ext cx="2911200" cy="876000"/>
          </a:xfrm>
          <a:prstGeom prst="diamond">
            <a:avLst/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8"/>
          <p:cNvSpPr/>
          <p:nvPr/>
        </p:nvSpPr>
        <p:spPr>
          <a:xfrm>
            <a:off x="4626180" y="2531697"/>
            <a:ext cx="2911200" cy="876000"/>
          </a:xfrm>
          <a:prstGeom prst="diamond">
            <a:avLst/>
          </a:prstGeom>
          <a:solidFill>
            <a:srgbClr val="313540">
              <a:alpha val="6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8"/>
          <p:cNvSpPr/>
          <p:nvPr/>
        </p:nvSpPr>
        <p:spPr>
          <a:xfrm>
            <a:off x="4613599" y="1963512"/>
            <a:ext cx="2911200" cy="876000"/>
          </a:xfrm>
          <a:prstGeom prst="diamond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8"/>
          <p:cNvSpPr/>
          <p:nvPr/>
        </p:nvSpPr>
        <p:spPr>
          <a:xfrm>
            <a:off x="4586398" y="1357255"/>
            <a:ext cx="2938500" cy="884100"/>
          </a:xfrm>
          <a:prstGeom prst="diamond">
            <a:avLst/>
          </a:prstGeom>
          <a:solidFill>
            <a:srgbClr val="43CBD7"/>
          </a:solidFill>
          <a:ln>
            <a:noFill/>
          </a:ln>
        </p:spPr>
        <p:txBody>
          <a:bodyPr anchorCtr="0" anchor="t" bIns="45700" lIns="10800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8"/>
          <p:cNvSpPr/>
          <p:nvPr/>
        </p:nvSpPr>
        <p:spPr>
          <a:xfrm>
            <a:off x="3304950" y="5221700"/>
            <a:ext cx="5659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1" lang="en-US" sz="26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Enhancing your Travel Experience </a:t>
            </a:r>
            <a:endParaRPr b="1" i="1" sz="26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with Interactive Displays of Outside World </a:t>
            </a:r>
            <a:endParaRPr b="0" i="0" sz="18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9" name="Google Shape;539;p38"/>
          <p:cNvCxnSpPr/>
          <p:nvPr/>
        </p:nvCxnSpPr>
        <p:spPr>
          <a:xfrm>
            <a:off x="7524868" y="1783825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540" name="Google Shape;540;p38"/>
          <p:cNvSpPr/>
          <p:nvPr/>
        </p:nvSpPr>
        <p:spPr>
          <a:xfrm>
            <a:off x="9090300" y="1248650"/>
            <a:ext cx="3270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4. </a:t>
            </a:r>
            <a:r>
              <a:rPr b="1" lang="en-US" sz="2200">
                <a:solidFill>
                  <a:srgbClr val="3F3F3F"/>
                </a:solidFill>
              </a:rPr>
              <a:t>TECHNOLOGY &amp;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MARKET RESEARCH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기술 &amp; 시장조사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/>
          <p:nvPr/>
        </p:nvSpPr>
        <p:spPr>
          <a:xfrm>
            <a:off x="497275" y="161700"/>
            <a:ext cx="11250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3F3F3F"/>
                </a:solidFill>
              </a:rPr>
              <a:t>제안 아이디어 관련 </a:t>
            </a:r>
            <a:r>
              <a:rPr b="1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기술</a:t>
            </a:r>
            <a:r>
              <a:rPr b="1" i="1" lang="en-US" sz="1800">
                <a:solidFill>
                  <a:srgbClr val="3F3F3F"/>
                </a:solidFill>
              </a:rPr>
              <a:t> 현황 - SW 구현 가능, AR(PoI) </a:t>
            </a:r>
            <a:endParaRPr b="1" i="1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9"/>
          <p:cNvSpPr/>
          <p:nvPr/>
        </p:nvSpPr>
        <p:spPr>
          <a:xfrm>
            <a:off x="1156375" y="1558000"/>
            <a:ext cx="4783800" cy="49356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9"/>
          <p:cNvSpPr txBox="1"/>
          <p:nvPr/>
        </p:nvSpPr>
        <p:spPr>
          <a:xfrm>
            <a:off x="1027600" y="1263100"/>
            <a:ext cx="2565900" cy="3705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>
                <a:solidFill>
                  <a:srgbClr val="FFFFFF"/>
                </a:solidFill>
              </a:rPr>
              <a:t>높은 구현가능성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8" name="Google Shape;548;p39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549" name="Google Shape;549;p39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1" name="Google Shape;551;p39"/>
          <p:cNvSpPr txBox="1"/>
          <p:nvPr/>
        </p:nvSpPr>
        <p:spPr>
          <a:xfrm>
            <a:off x="1296925" y="1633590"/>
            <a:ext cx="41031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여행 중 동승 환경</a:t>
            </a:r>
            <a:r>
              <a:rPr lang="en-US" sz="1500">
                <a:solidFill>
                  <a:schemeClr val="dk1"/>
                </a:solidFill>
              </a:rPr>
              <a:t>이라는 새로운 사용자경험을 제시를 위해 </a:t>
            </a:r>
            <a:r>
              <a:rPr b="1" lang="en-US" sz="1500">
                <a:solidFill>
                  <a:schemeClr val="dk1"/>
                </a:solidFill>
              </a:rPr>
              <a:t>기존 서비스 중 적합한 서비스</a:t>
            </a:r>
            <a:r>
              <a:rPr lang="en-US" sz="1500">
                <a:solidFill>
                  <a:schemeClr val="dk1"/>
                </a:solidFill>
              </a:rPr>
              <a:t>를 집약 및 커스터마이징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52" name="Google Shape;552;p39"/>
          <p:cNvSpPr/>
          <p:nvPr/>
        </p:nvSpPr>
        <p:spPr>
          <a:xfrm>
            <a:off x="4322075" y="3114875"/>
            <a:ext cx="1486500" cy="992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게임 애플리케이션</a:t>
            </a:r>
            <a:endParaRPr/>
          </a:p>
        </p:txBody>
      </p:sp>
      <p:sp>
        <p:nvSpPr>
          <p:cNvPr id="553" name="Google Shape;553;p39"/>
          <p:cNvSpPr/>
          <p:nvPr/>
        </p:nvSpPr>
        <p:spPr>
          <a:xfrm>
            <a:off x="1512750" y="5514675"/>
            <a:ext cx="3930600" cy="741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여행 중 동승 환경이라는 새로운 사용자경험</a:t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>
            <a:off x="3281250" y="4224050"/>
            <a:ext cx="393600" cy="110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5" name="Google Shape;555;p39"/>
          <p:cNvSpPr/>
          <p:nvPr/>
        </p:nvSpPr>
        <p:spPr>
          <a:xfrm>
            <a:off x="6558850" y="1558000"/>
            <a:ext cx="4658100" cy="49356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6304300" y="1263100"/>
            <a:ext cx="2565900" cy="3705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>
                <a:solidFill>
                  <a:srgbClr val="FFFFFF"/>
                </a:solidFill>
              </a:rPr>
              <a:t>증강현실 - Point of Interest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6796600" y="1633600"/>
            <a:ext cx="41826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지리정보와 함께 표시되는 사용자가 </a:t>
            </a:r>
            <a:r>
              <a:rPr b="1" lang="en-US" sz="1500"/>
              <a:t>관심있어할만한 특정 지점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58" name="Google Shape;558;p39"/>
          <p:cNvSpPr/>
          <p:nvPr/>
        </p:nvSpPr>
        <p:spPr>
          <a:xfrm>
            <a:off x="6922600" y="3218598"/>
            <a:ext cx="3930600" cy="741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사용자의 위치 및 관심사에 맞는 지점만 표시</a:t>
            </a:r>
            <a:endParaRPr/>
          </a:p>
        </p:txBody>
      </p:sp>
      <p:sp>
        <p:nvSpPr>
          <p:cNvPr id="559" name="Google Shape;559;p39"/>
          <p:cNvSpPr/>
          <p:nvPr/>
        </p:nvSpPr>
        <p:spPr>
          <a:xfrm>
            <a:off x="6922600" y="4701500"/>
            <a:ext cx="3930600" cy="7413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효율성 및 구현가능성 증대</a:t>
            </a:r>
            <a:endParaRPr/>
          </a:p>
        </p:txBody>
      </p:sp>
      <p:sp>
        <p:nvSpPr>
          <p:cNvPr id="560" name="Google Shape;560;p39"/>
          <p:cNvSpPr/>
          <p:nvPr/>
        </p:nvSpPr>
        <p:spPr>
          <a:xfrm>
            <a:off x="8691100" y="4112300"/>
            <a:ext cx="393600" cy="43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9"/>
          <p:cNvSpPr/>
          <p:nvPr/>
        </p:nvSpPr>
        <p:spPr>
          <a:xfrm>
            <a:off x="2734800" y="3114875"/>
            <a:ext cx="1486500" cy="992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네비게이션/지도 애플리케이션</a:t>
            </a:r>
            <a:endParaRPr sz="1300"/>
          </a:p>
        </p:txBody>
      </p:sp>
      <p:sp>
        <p:nvSpPr>
          <p:cNvPr id="562" name="Google Shape;562;p39"/>
          <p:cNvSpPr/>
          <p:nvPr/>
        </p:nvSpPr>
        <p:spPr>
          <a:xfrm>
            <a:off x="1296925" y="3114875"/>
            <a:ext cx="1337100" cy="992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화상통화</a:t>
            </a:r>
            <a:endParaRPr/>
          </a:p>
        </p:txBody>
      </p:sp>
      <p:sp>
        <p:nvSpPr>
          <p:cNvPr id="563" name="Google Shape;563;p39"/>
          <p:cNvSpPr/>
          <p:nvPr/>
        </p:nvSpPr>
        <p:spPr>
          <a:xfrm>
            <a:off x="2233350" y="4459575"/>
            <a:ext cx="2489400" cy="3705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집약 및 커스터마이징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/>
          <p:nvPr/>
        </p:nvSpPr>
        <p:spPr>
          <a:xfrm>
            <a:off x="694475" y="5261450"/>
            <a:ext cx="5041500" cy="9348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497275" y="161700"/>
            <a:ext cx="11250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3F3F3F"/>
                </a:solidFill>
              </a:rPr>
              <a:t>제안 아이디어 관련 </a:t>
            </a:r>
            <a:r>
              <a:rPr b="1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기술</a:t>
            </a:r>
            <a:r>
              <a:rPr b="1" i="1" lang="en-US" sz="1800">
                <a:solidFill>
                  <a:srgbClr val="3F3F3F"/>
                </a:solidFill>
              </a:rPr>
              <a:t> 현황 - 디스플레이, Connectivity</a:t>
            </a:r>
            <a:endParaRPr b="1" i="1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0"/>
          <p:cNvSpPr/>
          <p:nvPr/>
        </p:nvSpPr>
        <p:spPr>
          <a:xfrm>
            <a:off x="6366850" y="1060100"/>
            <a:ext cx="5332500" cy="17370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6096000" y="875100"/>
            <a:ext cx="2565900" cy="3705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>
                <a:solidFill>
                  <a:srgbClr val="FFFFFF"/>
                </a:solidFill>
              </a:rPr>
              <a:t>Connectivity란</a:t>
            </a: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0"/>
          <p:cNvSpPr txBox="1"/>
          <p:nvPr/>
        </p:nvSpPr>
        <p:spPr>
          <a:xfrm>
            <a:off x="6366850" y="1245600"/>
            <a:ext cx="53325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-US" sz="1300">
                <a:solidFill>
                  <a:schemeClr val="dk1"/>
                </a:solidFill>
              </a:rPr>
              <a:t>변화하는 자동차의 포인트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1"/>
                </a:solidFill>
              </a:rPr>
              <a:t>“ </a:t>
            </a:r>
            <a:r>
              <a:rPr i="1" lang="en-US" sz="1300">
                <a:solidFill>
                  <a:schemeClr val="dk1"/>
                </a:solidFill>
              </a:rPr>
              <a:t>달리는</a:t>
            </a:r>
            <a:r>
              <a:rPr i="1" lang="en-US" sz="1300">
                <a:solidFill>
                  <a:schemeClr val="dk1"/>
                </a:solidFill>
              </a:rPr>
              <a:t> 즐거움 =&gt; 세상 모든 것과 연결된 즐거움”</a:t>
            </a:r>
            <a:endParaRPr i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-US" sz="1300">
                <a:solidFill>
                  <a:schemeClr val="dk1"/>
                </a:solidFill>
              </a:rPr>
              <a:t>디지털 경험을 중시하는 사용자들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-US" sz="1300">
                <a:solidFill>
                  <a:schemeClr val="dk1"/>
                </a:solidFill>
              </a:rPr>
              <a:t>커넥티드카 시장 매년 확대될 것으로 전망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73" name="Google Shape;573;p40"/>
          <p:cNvSpPr/>
          <p:nvPr/>
        </p:nvSpPr>
        <p:spPr>
          <a:xfrm>
            <a:off x="718900" y="1060100"/>
            <a:ext cx="5041500" cy="17370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0"/>
          <p:cNvSpPr txBox="1"/>
          <p:nvPr/>
        </p:nvSpPr>
        <p:spPr>
          <a:xfrm>
            <a:off x="497275" y="892200"/>
            <a:ext cx="2565900" cy="3363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>
                <a:solidFill>
                  <a:srgbClr val="FFFFFF"/>
                </a:solidFill>
              </a:rPr>
              <a:t>   Display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0"/>
          <p:cNvSpPr txBox="1"/>
          <p:nvPr/>
        </p:nvSpPr>
        <p:spPr>
          <a:xfrm>
            <a:off x="694475" y="1211600"/>
            <a:ext cx="50901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기존의 단순한 정보 표시 목적의 디스플레이에서 벗어나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“운전자와 서로 교감하며 정보를 교환하고, 소비하는 장치”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-US" sz="1200">
                <a:solidFill>
                  <a:schemeClr val="dk1"/>
                </a:solidFill>
              </a:rPr>
              <a:t>차량용 디스플레이가 주목받고 있는 배경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① </a:t>
            </a:r>
            <a:r>
              <a:rPr lang="en-US" sz="1100">
                <a:solidFill>
                  <a:schemeClr val="dk1"/>
                </a:solidFill>
              </a:rPr>
              <a:t>시각정보를 이용한 많은 정보량과 증가추세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② </a:t>
            </a:r>
            <a:r>
              <a:rPr lang="en-US" sz="1100">
                <a:solidFill>
                  <a:schemeClr val="dk1"/>
                </a:solidFill>
              </a:rPr>
              <a:t>차세대 HMI와의 연계를 통한 고기능화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③ 차량 내부 인테리어 디자인의 변화  : 평면→곡면, 다분할, 대형화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grpSp>
        <p:nvGrpSpPr>
          <p:cNvPr id="576" name="Google Shape;576;p40"/>
          <p:cNvGrpSpPr/>
          <p:nvPr/>
        </p:nvGrpSpPr>
        <p:grpSpPr>
          <a:xfrm>
            <a:off x="575702" y="689078"/>
            <a:ext cx="1584052" cy="36055"/>
            <a:chOff x="2057400" y="1143000"/>
            <a:chExt cx="2873304" cy="63600"/>
          </a:xfrm>
        </p:grpSpPr>
        <p:sp>
          <p:nvSpPr>
            <p:cNvPr id="577" name="Google Shape;577;p40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9" name="Google Shape;579;p40"/>
          <p:cNvSpPr/>
          <p:nvPr/>
        </p:nvSpPr>
        <p:spPr>
          <a:xfrm>
            <a:off x="6366850" y="3055775"/>
            <a:ext cx="5332500" cy="25686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글로벌 OEM</a:t>
            </a:r>
            <a:endParaRPr b="1" sz="1300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>
                <a:solidFill>
                  <a:schemeClr val="dk1"/>
                </a:solidFill>
              </a:rPr>
              <a:t>BMW Connected</a:t>
            </a: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>
                <a:solidFill>
                  <a:schemeClr val="dk1"/>
                </a:solidFill>
              </a:rPr>
              <a:t>아우디 커넥트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현대기아자동차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>
                <a:solidFill>
                  <a:schemeClr val="dk1"/>
                </a:solidFill>
              </a:rPr>
              <a:t>블루링크(Bluelink) &amp; 우보(UVO)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>
                <a:solidFill>
                  <a:schemeClr val="dk1"/>
                </a:solidFill>
              </a:rPr>
              <a:t>ccOS(Connected Car Operating System)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US" sz="1300">
                <a:solidFill>
                  <a:schemeClr val="dk1"/>
                </a:solidFill>
              </a:rPr>
              <a:t>2020년, ccOS’가 탑재된 ‘초연결 지능형’ 컨셉트의 신차 출시가 가능할 것으로 예상하고 있다.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80" name="Google Shape;580;p40"/>
          <p:cNvSpPr txBox="1"/>
          <p:nvPr/>
        </p:nvSpPr>
        <p:spPr>
          <a:xfrm>
            <a:off x="6096000" y="2969600"/>
            <a:ext cx="2648100" cy="3705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>
                <a:solidFill>
                  <a:srgbClr val="FFFFFF"/>
                </a:solidFill>
              </a:rPr>
              <a:t>  Global OEM 기술 적용 현황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0"/>
          <p:cNvSpPr/>
          <p:nvPr/>
        </p:nvSpPr>
        <p:spPr>
          <a:xfrm>
            <a:off x="718900" y="3055775"/>
            <a:ext cx="5041500" cy="17718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0"/>
          <p:cNvSpPr txBox="1"/>
          <p:nvPr/>
        </p:nvSpPr>
        <p:spPr>
          <a:xfrm>
            <a:off x="754475" y="3285900"/>
            <a:ext cx="4970100" cy="15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HUD (Head Up Display)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현재까지는 서브 디스플레이로서 역할, 향후 인포테인먼트 시스템과 연계하여 보다 다양한 정보 표출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</a:rPr>
              <a:t>CID (Central Information Display)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2022년 8 inch 이상의 디스플레이 탑재차량이 전체 70%를 </a:t>
            </a:r>
            <a:r>
              <a:rPr lang="en-US" sz="1300">
                <a:solidFill>
                  <a:schemeClr val="dk1"/>
                </a:solidFill>
              </a:rPr>
              <a:t>차지할 전망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83" name="Google Shape;583;p40"/>
          <p:cNvSpPr txBox="1"/>
          <p:nvPr/>
        </p:nvSpPr>
        <p:spPr>
          <a:xfrm>
            <a:off x="497275" y="2949600"/>
            <a:ext cx="3301200" cy="3363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>
                <a:solidFill>
                  <a:srgbClr val="FFFFFF"/>
                </a:solidFill>
              </a:rPr>
              <a:t>  차량용 디스플레이 현황 및 동향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0"/>
          <p:cNvSpPr txBox="1"/>
          <p:nvPr/>
        </p:nvSpPr>
        <p:spPr>
          <a:xfrm>
            <a:off x="497275" y="4984550"/>
            <a:ext cx="3301200" cy="3363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>
                <a:solidFill>
                  <a:srgbClr val="FFFFFF"/>
                </a:solidFill>
              </a:rPr>
              <a:t>  향후 전망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0"/>
          <p:cNvSpPr txBox="1"/>
          <p:nvPr/>
        </p:nvSpPr>
        <p:spPr>
          <a:xfrm>
            <a:off x="694475" y="5378825"/>
            <a:ext cx="49701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내부뿐만 아니라 </a:t>
            </a:r>
            <a:r>
              <a:rPr b="1" lang="en-US" sz="1300">
                <a:solidFill>
                  <a:schemeClr val="dk1"/>
                </a:solidFill>
              </a:rPr>
              <a:t>외부</a:t>
            </a:r>
            <a:r>
              <a:rPr lang="en-US" sz="1300">
                <a:solidFill>
                  <a:schemeClr val="dk1"/>
                </a:solidFill>
              </a:rPr>
              <a:t>로의 </a:t>
            </a:r>
            <a:r>
              <a:rPr b="1" lang="en-US" sz="1300">
                <a:solidFill>
                  <a:schemeClr val="dk1"/>
                </a:solidFill>
              </a:rPr>
              <a:t>확대, 대형화, 곡면화, 고화질화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기존 TFT-LCD에서 </a:t>
            </a:r>
            <a:r>
              <a:rPr b="1" lang="en-US" sz="1300">
                <a:solidFill>
                  <a:schemeClr val="dk1"/>
                </a:solidFill>
              </a:rPr>
              <a:t>고화질의 OLED</a:t>
            </a:r>
            <a:r>
              <a:rPr lang="en-US" sz="1300">
                <a:solidFill>
                  <a:schemeClr val="dk1"/>
                </a:solidFill>
              </a:rPr>
              <a:t>로 전</a:t>
            </a:r>
            <a:r>
              <a:rPr lang="en-US" sz="1300">
                <a:solidFill>
                  <a:schemeClr val="dk1"/>
                </a:solidFill>
              </a:rPr>
              <a:t>환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1"/>
          <p:cNvSpPr/>
          <p:nvPr/>
        </p:nvSpPr>
        <p:spPr>
          <a:xfrm>
            <a:off x="497275" y="161700"/>
            <a:ext cx="11250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3F3F3F"/>
                </a:solidFill>
              </a:rPr>
              <a:t>제안 아이디어 관련 시장</a:t>
            </a:r>
            <a:r>
              <a:rPr b="1" i="1" lang="en-US" sz="1800">
                <a:solidFill>
                  <a:srgbClr val="3F3F3F"/>
                </a:solidFill>
              </a:rPr>
              <a:t> 현황 - </a:t>
            </a:r>
            <a:r>
              <a:rPr b="1" lang="en-US" sz="1800">
                <a:solidFill>
                  <a:srgbClr val="3F3F3F"/>
                </a:solidFill>
              </a:rPr>
              <a:t>여행 / 중형차 수요/ 자율주</a:t>
            </a:r>
            <a:r>
              <a:rPr b="1" lang="en-US" sz="1800">
                <a:solidFill>
                  <a:srgbClr val="3F3F3F"/>
                </a:solidFill>
              </a:rPr>
              <a:t>행이랑 Connectivity를 연결시킨 서비스 다수 출시</a:t>
            </a:r>
            <a:endParaRPr b="1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801550" y="1517300"/>
            <a:ext cx="6021000" cy="8136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1"/>
          <p:cNvSpPr txBox="1"/>
          <p:nvPr/>
        </p:nvSpPr>
        <p:spPr>
          <a:xfrm>
            <a:off x="547000" y="1222400"/>
            <a:ext cx="2565900" cy="3705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>
                <a:solidFill>
                  <a:srgbClr val="FFFFFF"/>
                </a:solidFill>
              </a:rPr>
              <a:t>여행 수요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1"/>
          <p:cNvSpPr txBox="1"/>
          <p:nvPr/>
        </p:nvSpPr>
        <p:spPr>
          <a:xfrm>
            <a:off x="803025" y="1621100"/>
            <a:ext cx="60675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-US" sz="1300"/>
              <a:t>국내 여행사 ‘하나투어’의 2017년 통계정보에 따르면 성인자녀와 부모가 함께 떠난 여행수요는 2013년 대비 </a:t>
            </a:r>
            <a:r>
              <a:rPr b="1" lang="en-US" sz="1300"/>
              <a:t>71% 상승</a:t>
            </a:r>
            <a:endParaRPr b="1"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p41"/>
          <p:cNvSpPr/>
          <p:nvPr/>
        </p:nvSpPr>
        <p:spPr>
          <a:xfrm>
            <a:off x="743050" y="4720000"/>
            <a:ext cx="6067500" cy="18003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1"/>
          <p:cNvSpPr txBox="1"/>
          <p:nvPr/>
        </p:nvSpPr>
        <p:spPr>
          <a:xfrm>
            <a:off x="547000" y="4452400"/>
            <a:ext cx="2565900" cy="3363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>
                <a:solidFill>
                  <a:srgbClr val="FFFFFF"/>
                </a:solidFill>
              </a:rPr>
              <a:t>커넥티비티 서비스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1"/>
          <p:cNvSpPr txBox="1"/>
          <p:nvPr/>
        </p:nvSpPr>
        <p:spPr>
          <a:xfrm>
            <a:off x="744200" y="4857750"/>
            <a:ext cx="61263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</a:rPr>
              <a:t>자율주행차 단계5에서도 기본적으로 </a:t>
            </a:r>
            <a:r>
              <a:rPr b="1" lang="en-US" sz="1300">
                <a:solidFill>
                  <a:schemeClr val="dk1"/>
                </a:solidFill>
              </a:rPr>
              <a:t>커넥티드 시스템</a:t>
            </a:r>
            <a:r>
              <a:rPr lang="en-US" sz="1300">
                <a:solidFill>
                  <a:schemeClr val="dk1"/>
                </a:solidFill>
              </a:rPr>
              <a:t>을 제공 -&gt; </a:t>
            </a:r>
            <a:r>
              <a:rPr b="1" lang="en-US" sz="1300">
                <a:solidFill>
                  <a:schemeClr val="dk1"/>
                </a:solidFill>
              </a:rPr>
              <a:t>커넥티드 서비스의 수요가 증가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-US" sz="1300">
                <a:solidFill>
                  <a:schemeClr val="dk1"/>
                </a:solidFill>
              </a:rPr>
              <a:t>알리바바 : </a:t>
            </a:r>
            <a:r>
              <a:rPr lang="en-US" sz="1300">
                <a:solidFill>
                  <a:schemeClr val="dk1"/>
                </a:solidFill>
              </a:rPr>
              <a:t>자체적으로 개발한 윈OS를 이용해 차량 정보를 바탕으로 정비, 주유, 세차 등 관련 서비스 연결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-US" sz="1300">
                <a:solidFill>
                  <a:schemeClr val="dk1"/>
                </a:solidFill>
              </a:rPr>
              <a:t>구글 네스트 : </a:t>
            </a:r>
            <a:r>
              <a:rPr lang="en-US" sz="1300">
                <a:solidFill>
                  <a:schemeClr val="dk1"/>
                </a:solidFill>
              </a:rPr>
              <a:t>스마트카&amp;스마트홈을 묶는 융합 서비스를 제공함으로써 차량의 위치를 자동으로 인식해 스마트홈 기기의 작동이 가능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97" name="Google Shape;597;p41"/>
          <p:cNvSpPr/>
          <p:nvPr/>
        </p:nvSpPr>
        <p:spPr>
          <a:xfrm>
            <a:off x="801525" y="2882400"/>
            <a:ext cx="6009000" cy="14202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1"/>
          <p:cNvSpPr txBox="1"/>
          <p:nvPr/>
        </p:nvSpPr>
        <p:spPr>
          <a:xfrm>
            <a:off x="547000" y="2588150"/>
            <a:ext cx="2565900" cy="370500"/>
          </a:xfrm>
          <a:prstGeom prst="rect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>
                <a:solidFill>
                  <a:srgbClr val="FFFFFF"/>
                </a:solidFill>
              </a:rPr>
              <a:t>중형차 수요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1"/>
          <p:cNvSpPr txBox="1"/>
          <p:nvPr/>
        </p:nvSpPr>
        <p:spPr>
          <a:xfrm>
            <a:off x="807550" y="2988600"/>
            <a:ext cx="60090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00"/>
              <a:buFont typeface="Arial"/>
              <a:buChar char="●"/>
            </a:pPr>
            <a:r>
              <a:rPr b="1" lang="en-US" sz="1300">
                <a:solidFill>
                  <a:schemeClr val="dk1"/>
                </a:solidFill>
              </a:rPr>
              <a:t>무게중심이 높은 SUV의 판매 급증: </a:t>
            </a:r>
            <a:endParaRPr sz="1300">
              <a:solidFill>
                <a:srgbClr val="11111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1111"/>
                </a:solidFill>
              </a:rPr>
              <a:t>현대자동차의 판매실적 top19 차량 중 준중형,중형,중형SUV로 15대의 차량이 포함</a:t>
            </a:r>
            <a:endParaRPr sz="1300">
              <a:solidFill>
                <a:srgbClr val="11111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00"/>
              <a:buFont typeface="Arial"/>
              <a:buChar char="●"/>
            </a:pPr>
            <a:r>
              <a:rPr b="1" lang="en-US" sz="1300">
                <a:solidFill>
                  <a:schemeClr val="dk1"/>
                </a:solidFill>
              </a:rPr>
              <a:t>질주하는 자동차보다는 다른 차원의 가치</a:t>
            </a:r>
            <a:r>
              <a:rPr lang="en-US" sz="1300">
                <a:solidFill>
                  <a:schemeClr val="dk1"/>
                </a:solidFill>
              </a:rPr>
              <a:t>를 제공하는 탈 것을 원하는 쪽으로 변화</a:t>
            </a:r>
            <a:endParaRPr sz="1300">
              <a:solidFill>
                <a:srgbClr val="111111"/>
              </a:solidFill>
            </a:endParaRPr>
          </a:p>
        </p:txBody>
      </p:sp>
      <p:grpSp>
        <p:nvGrpSpPr>
          <p:cNvPr id="600" name="Google Shape;600;p41"/>
          <p:cNvGrpSpPr/>
          <p:nvPr/>
        </p:nvGrpSpPr>
        <p:grpSpPr>
          <a:xfrm>
            <a:off x="623202" y="799103"/>
            <a:ext cx="1584052" cy="36055"/>
            <a:chOff x="2057400" y="1143000"/>
            <a:chExt cx="2873304" cy="63600"/>
          </a:xfrm>
        </p:grpSpPr>
        <p:sp>
          <p:nvSpPr>
            <p:cNvPr id="601" name="Google Shape;601;p41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3" name="Google Shape;6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675" y="4865100"/>
            <a:ext cx="4163981" cy="18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674" y="660500"/>
            <a:ext cx="1818775" cy="405315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1"/>
          <p:cNvSpPr txBox="1"/>
          <p:nvPr/>
        </p:nvSpPr>
        <p:spPr>
          <a:xfrm>
            <a:off x="9061475" y="4413650"/>
            <a:ext cx="2152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출처: 다나와자동차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4626180" y="4050134"/>
            <a:ext cx="2911200" cy="876000"/>
          </a:xfrm>
          <a:prstGeom prst="diamond">
            <a:avLst/>
          </a:prstGeom>
          <a:solidFill>
            <a:srgbClr val="313540">
              <a:alpha val="20000"/>
            </a:srgbClr>
          </a:solidFill>
          <a:ln>
            <a:noFill/>
          </a:ln>
          <a:effectLst>
            <a:outerShdw blurRad="76200" kx="-800311" rotWithShape="0" algn="bl" dir="2700000" dist="12700" sy="-23000" ky="-800311">
              <a:srgbClr val="000000">
                <a:alpha val="20000"/>
              </a:srgbClr>
            </a:outerShdw>
          </a:effectLst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4626180" y="3030980"/>
            <a:ext cx="2911200" cy="876000"/>
          </a:xfrm>
          <a:prstGeom prst="diamond">
            <a:avLst/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4626180" y="2531697"/>
            <a:ext cx="2911200" cy="876000"/>
          </a:xfrm>
          <a:prstGeom prst="diamond">
            <a:avLst/>
          </a:prstGeom>
          <a:solidFill>
            <a:srgbClr val="313540">
              <a:alpha val="6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4613599" y="1963512"/>
            <a:ext cx="2911200" cy="876000"/>
          </a:xfrm>
          <a:prstGeom prst="diamond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4586398" y="1357255"/>
            <a:ext cx="2938500" cy="884100"/>
          </a:xfrm>
          <a:prstGeom prst="diamond">
            <a:avLst/>
          </a:prstGeom>
          <a:solidFill>
            <a:srgbClr val="43CBD7"/>
          </a:solidFill>
          <a:ln>
            <a:noFill/>
          </a:ln>
        </p:spPr>
        <p:txBody>
          <a:bodyPr anchorCtr="0" anchor="t" bIns="45700" lIns="10800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15"/>
          <p:cNvCxnSpPr/>
          <p:nvPr/>
        </p:nvCxnSpPr>
        <p:spPr>
          <a:xfrm rot="10800000">
            <a:off x="3146398" y="1795402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30" name="Google Shape;130;p15"/>
          <p:cNvSpPr/>
          <p:nvPr/>
        </p:nvSpPr>
        <p:spPr>
          <a:xfrm>
            <a:off x="-124375" y="1635350"/>
            <a:ext cx="3270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1. INTRODUCTION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2200" u="none" cap="none" strike="noStrike">
                <a:solidFill>
                  <a:srgbClr val="3F3F3F"/>
                </a:solidFill>
              </a:rPr>
              <a:t>개요</a:t>
            </a:r>
            <a:endParaRPr b="1" i="0" sz="2200" u="none" cap="none" strike="noStrike">
              <a:solidFill>
                <a:srgbClr val="3F3F3F"/>
              </a:solidFill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3304950" y="5221700"/>
            <a:ext cx="5659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1" lang="en-US" sz="26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Enhancing your Travel Experience </a:t>
            </a:r>
            <a:endParaRPr b="1" i="1" sz="26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with Interactive Displays of Outside World </a:t>
            </a:r>
            <a:endParaRPr b="0" i="0" sz="18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2"/>
          <p:cNvSpPr/>
          <p:nvPr/>
        </p:nvSpPr>
        <p:spPr>
          <a:xfrm>
            <a:off x="4626180" y="4050134"/>
            <a:ext cx="2911200" cy="876000"/>
          </a:xfrm>
          <a:prstGeom prst="diamond">
            <a:avLst/>
          </a:prstGeom>
          <a:solidFill>
            <a:srgbClr val="313540">
              <a:alpha val="20000"/>
            </a:srgbClr>
          </a:solidFill>
          <a:ln>
            <a:noFill/>
          </a:ln>
          <a:effectLst>
            <a:outerShdw blurRad="76200" kx="-800311" rotWithShape="0" algn="bl" dir="2700000" dist="12700" sy="-23000" ky="-800311">
              <a:srgbClr val="000000">
                <a:alpha val="20000"/>
              </a:srgbClr>
            </a:outerShdw>
          </a:effectLst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4626180" y="3030980"/>
            <a:ext cx="2911200" cy="876000"/>
          </a:xfrm>
          <a:prstGeom prst="diamond">
            <a:avLst/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2"/>
          <p:cNvSpPr/>
          <p:nvPr/>
        </p:nvSpPr>
        <p:spPr>
          <a:xfrm>
            <a:off x="4626180" y="2531697"/>
            <a:ext cx="2911200" cy="876000"/>
          </a:xfrm>
          <a:prstGeom prst="diamond">
            <a:avLst/>
          </a:prstGeom>
          <a:solidFill>
            <a:srgbClr val="313540">
              <a:alpha val="6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2"/>
          <p:cNvSpPr/>
          <p:nvPr/>
        </p:nvSpPr>
        <p:spPr>
          <a:xfrm>
            <a:off x="4613599" y="1963512"/>
            <a:ext cx="2911200" cy="876000"/>
          </a:xfrm>
          <a:prstGeom prst="diamond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2"/>
          <p:cNvSpPr/>
          <p:nvPr/>
        </p:nvSpPr>
        <p:spPr>
          <a:xfrm>
            <a:off x="4586398" y="1357255"/>
            <a:ext cx="2938500" cy="884100"/>
          </a:xfrm>
          <a:prstGeom prst="diamond">
            <a:avLst/>
          </a:prstGeom>
          <a:solidFill>
            <a:srgbClr val="43CBD7"/>
          </a:solidFill>
          <a:ln>
            <a:noFill/>
          </a:ln>
        </p:spPr>
        <p:txBody>
          <a:bodyPr anchorCtr="0" anchor="t" bIns="45700" lIns="10800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2"/>
          <p:cNvSpPr/>
          <p:nvPr/>
        </p:nvSpPr>
        <p:spPr>
          <a:xfrm>
            <a:off x="9090300" y="2772650"/>
            <a:ext cx="3270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5. IMPROVEMENT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개선사항</a:t>
            </a:r>
            <a:endParaRPr b="1" sz="22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616" name="Google Shape;616;p42"/>
          <p:cNvSpPr/>
          <p:nvPr/>
        </p:nvSpPr>
        <p:spPr>
          <a:xfrm>
            <a:off x="3304950" y="5221700"/>
            <a:ext cx="5659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1" lang="en-US" sz="26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Enhancing your Travel Experience </a:t>
            </a:r>
            <a:endParaRPr b="1" i="1" sz="26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with Interactive Displays of Outside World </a:t>
            </a:r>
            <a:endParaRPr b="0" i="0" sz="18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7" name="Google Shape;617;p42"/>
          <p:cNvCxnSpPr/>
          <p:nvPr/>
        </p:nvCxnSpPr>
        <p:spPr>
          <a:xfrm>
            <a:off x="7524868" y="2980012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3"/>
          <p:cNvSpPr/>
          <p:nvPr/>
        </p:nvSpPr>
        <p:spPr>
          <a:xfrm>
            <a:off x="5486400" y="4571650"/>
            <a:ext cx="5663700" cy="1789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3"/>
          <p:cNvSpPr/>
          <p:nvPr/>
        </p:nvSpPr>
        <p:spPr>
          <a:xfrm>
            <a:off x="497275" y="240825"/>
            <a:ext cx="7376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3F3F3F"/>
                </a:solidFill>
              </a:rPr>
              <a:t>개선사항 </a:t>
            </a:r>
            <a:r>
              <a:rPr b="1" i="1" lang="en-US" sz="1800" u="none" cap="none" strike="noStrike">
                <a:solidFill>
                  <a:srgbClr val="3F3F3F"/>
                </a:solidFill>
              </a:rPr>
              <a:t> </a:t>
            </a:r>
            <a:r>
              <a:rPr b="1" i="1" lang="en-US" sz="1800" u="none" cap="none" strike="noStrike">
                <a:solidFill>
                  <a:srgbClr val="3F3F3F"/>
                </a:solidFill>
              </a:rPr>
              <a:t> </a:t>
            </a:r>
            <a:r>
              <a:rPr b="1" i="1" lang="en-US" sz="2400">
                <a:solidFill>
                  <a:srgbClr val="3F3F3F"/>
                </a:solidFill>
              </a:rPr>
              <a:t>IMPROVEMENT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624" name="Google Shape;624;p43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625" name="Google Shape;625;p43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43"/>
          <p:cNvSpPr txBox="1"/>
          <p:nvPr/>
        </p:nvSpPr>
        <p:spPr>
          <a:xfrm>
            <a:off x="452350" y="1278825"/>
            <a:ext cx="11416500" cy="21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제안명 “Enhancing your Travel Experience with </a:t>
            </a:r>
            <a:r>
              <a:rPr b="1" lang="en-US" sz="1600" u="sng"/>
              <a:t>Interactive</a:t>
            </a:r>
            <a:r>
              <a:rPr b="1" lang="en-US"/>
              <a:t> Displays of Outside World” 에서 </a:t>
            </a:r>
            <a:r>
              <a:rPr b="1" i="1" lang="en-US"/>
              <a:t>“</a:t>
            </a:r>
            <a:r>
              <a:rPr b="1" i="1" lang="en-US" sz="1600" u="sng"/>
              <a:t>Interactive</a:t>
            </a:r>
            <a:r>
              <a:rPr b="1" i="1" lang="en-US"/>
              <a:t>”</a:t>
            </a:r>
            <a:r>
              <a:rPr b="1" lang="en-US"/>
              <a:t> 한 부분을 살린 것이 어떤 점인가요? </a:t>
            </a:r>
            <a:endParaRPr/>
          </a:p>
        </p:txBody>
      </p:sp>
      <p:sp>
        <p:nvSpPr>
          <p:cNvPr id="628" name="Google Shape;628;p43"/>
          <p:cNvSpPr txBox="1"/>
          <p:nvPr/>
        </p:nvSpPr>
        <p:spPr>
          <a:xfrm>
            <a:off x="452350" y="3870525"/>
            <a:ext cx="11416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“</a:t>
            </a:r>
            <a:r>
              <a:rPr b="1" lang="en-US" sz="1600" u="sng"/>
              <a:t>여행가이드 - 여행정보제공기능</a:t>
            </a:r>
            <a:r>
              <a:rPr b="1" lang="en-US"/>
              <a:t>” 에서 AR기반으로 정보가 표시됩니다. 모바일 AR</a:t>
            </a:r>
            <a:r>
              <a:rPr b="1" lang="en-US"/>
              <a:t>과 달리</a:t>
            </a:r>
            <a:r>
              <a:rPr b="1" lang="en-US"/>
              <a:t> </a:t>
            </a:r>
            <a:r>
              <a:rPr b="1" lang="en-US" sz="1600" u="sng"/>
              <a:t>움직이면서 보여주는 AR</a:t>
            </a:r>
            <a:r>
              <a:rPr b="1" lang="en-US"/>
              <a:t>이 현실적으로 불가능하다는 생각이 듭니다. 그 점은 어떻게 해결하실 건가요?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3"/>
          <p:cNvSpPr/>
          <p:nvPr/>
        </p:nvSpPr>
        <p:spPr>
          <a:xfrm>
            <a:off x="998049" y="1958913"/>
            <a:ext cx="10325100" cy="1383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/>
              <a:t>동</a:t>
            </a:r>
            <a:r>
              <a:rPr lang="en-US" sz="1600"/>
              <a:t>승 기능을 통해 차 내부에 있는 사람 뿐만 아니라, </a:t>
            </a:r>
            <a:r>
              <a:rPr b="1" lang="en-US" sz="1600"/>
              <a:t>차 외부에 있는 다른 사람과도 소통</a:t>
            </a:r>
            <a:r>
              <a:rPr lang="en-US" sz="1600"/>
              <a:t>할 수 있습니다.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/>
              <a:t>여행 정보 제공 기능을 통해 </a:t>
            </a:r>
            <a:r>
              <a:rPr b="1" lang="en-US" sz="1600"/>
              <a:t>창문 밖 세상과 정보를 주고 받을 수 있습니다.</a:t>
            </a:r>
            <a:endParaRPr b="1" sz="1600"/>
          </a:p>
        </p:txBody>
      </p:sp>
      <p:pic>
        <p:nvPicPr>
          <p:cNvPr id="630" name="Google Shape;6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75" y="1366525"/>
            <a:ext cx="372975" cy="3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3"/>
          <p:cNvSpPr txBox="1"/>
          <p:nvPr/>
        </p:nvSpPr>
        <p:spPr>
          <a:xfrm>
            <a:off x="5643650" y="4724475"/>
            <a:ext cx="53529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Point of Interest </a:t>
            </a:r>
            <a:r>
              <a:rPr lang="en-US" sz="1600">
                <a:solidFill>
                  <a:schemeClr val="dk1"/>
                </a:solidFill>
              </a:rPr>
              <a:t>기술을 적용하여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지리정보와 함께 사용자가 </a:t>
            </a:r>
            <a:r>
              <a:rPr b="1" lang="en-US" sz="1600">
                <a:solidFill>
                  <a:schemeClr val="dk1"/>
                </a:solidFill>
              </a:rPr>
              <a:t>관심있어할만한 특정 지점</a:t>
            </a:r>
            <a:r>
              <a:rPr lang="en-US" sz="1600">
                <a:solidFill>
                  <a:schemeClr val="dk1"/>
                </a:solidFill>
              </a:rPr>
              <a:t>만 표시합니다.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사용자의 위치 및 관심사에 맞는 지점만 표시하므로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효율성 및 구현가능성</a:t>
            </a:r>
            <a:r>
              <a:rPr lang="en-US" sz="1600">
                <a:solidFill>
                  <a:schemeClr val="dk1"/>
                </a:solidFill>
              </a:rPr>
              <a:t>이 크게 증가할 것입니다.</a:t>
            </a:r>
            <a:endParaRPr sz="1600"/>
          </a:p>
        </p:txBody>
      </p:sp>
      <p:pic>
        <p:nvPicPr>
          <p:cNvPr id="632" name="Google Shape;6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75" y="3957325"/>
            <a:ext cx="372975" cy="3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3"/>
          <p:cNvSpPr/>
          <p:nvPr/>
        </p:nvSpPr>
        <p:spPr>
          <a:xfrm>
            <a:off x="998050" y="4785675"/>
            <a:ext cx="3603300" cy="120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3"/>
          <p:cNvSpPr txBox="1"/>
          <p:nvPr/>
        </p:nvSpPr>
        <p:spPr>
          <a:xfrm>
            <a:off x="1258550" y="5038125"/>
            <a:ext cx="30528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</a:rPr>
              <a:t>주변의 </a:t>
            </a:r>
            <a:r>
              <a:rPr b="1" lang="en-US" sz="1600">
                <a:solidFill>
                  <a:srgbClr val="434343"/>
                </a:solidFill>
              </a:rPr>
              <a:t>모든</a:t>
            </a:r>
            <a:r>
              <a:rPr lang="en-US" sz="1600">
                <a:solidFill>
                  <a:srgbClr val="434343"/>
                </a:solidFill>
              </a:rPr>
              <a:t> 주요 위치/ 상점 정보를 증강현실로 표시합니다.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635" name="Google Shape;635;p43"/>
          <p:cNvSpPr/>
          <p:nvPr/>
        </p:nvSpPr>
        <p:spPr>
          <a:xfrm>
            <a:off x="4825200" y="5116725"/>
            <a:ext cx="475500" cy="4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4"/>
          <p:cNvSpPr/>
          <p:nvPr/>
        </p:nvSpPr>
        <p:spPr>
          <a:xfrm>
            <a:off x="497275" y="240825"/>
            <a:ext cx="7376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3F3F3F"/>
                </a:solidFill>
              </a:rPr>
              <a:t>개선사항 </a:t>
            </a:r>
            <a:r>
              <a:rPr b="1" i="1" lang="en-US" sz="1800" u="none" cap="none" strike="noStrike">
                <a:solidFill>
                  <a:srgbClr val="3F3F3F"/>
                </a:solidFill>
              </a:rPr>
              <a:t>  </a:t>
            </a:r>
            <a:r>
              <a:rPr b="1" i="1" lang="en-US" sz="2400">
                <a:solidFill>
                  <a:srgbClr val="3F3F3F"/>
                </a:solidFill>
              </a:rPr>
              <a:t>IMPROVEMENT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641" name="Google Shape;641;p44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642" name="Google Shape;642;p44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4" name="Google Shape;6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75" y="1290325"/>
            <a:ext cx="372975" cy="3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4"/>
          <p:cNvSpPr txBox="1"/>
          <p:nvPr/>
        </p:nvSpPr>
        <p:spPr>
          <a:xfrm>
            <a:off x="452350" y="1202625"/>
            <a:ext cx="11416500" cy="21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자율주행차를 타고 떠나는 </a:t>
            </a:r>
            <a:r>
              <a:rPr b="1" lang="en-US" sz="1600" u="sng"/>
              <a:t>여행</a:t>
            </a:r>
            <a:r>
              <a:rPr b="1" lang="en-US"/>
              <a:t>이 주요 컨셉인데, </a:t>
            </a:r>
            <a:r>
              <a:rPr b="1" lang="en-US" sz="1600" u="sng"/>
              <a:t>어떤 차량</a:t>
            </a:r>
            <a:r>
              <a:rPr b="1" lang="en-US"/>
              <a:t>에 적용할 것인지, </a:t>
            </a:r>
            <a:r>
              <a:rPr b="1" lang="en-US" sz="1600" u="sng"/>
              <a:t>어떤 구체적인 여행 시나리오</a:t>
            </a:r>
            <a:r>
              <a:rPr b="1" lang="en-US"/>
              <a:t>에서 진행되는 지 궁금합니다. </a:t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4"/>
          <p:cNvSpPr/>
          <p:nvPr/>
        </p:nvSpPr>
        <p:spPr>
          <a:xfrm>
            <a:off x="998100" y="1836025"/>
            <a:ext cx="10325100" cy="1743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저희가 제안한 기능은 </a:t>
            </a:r>
            <a:r>
              <a:rPr b="1" lang="en-US" sz="1600"/>
              <a:t>고도화된 자율주행 </a:t>
            </a:r>
            <a:r>
              <a:rPr lang="en-US" sz="1600"/>
              <a:t>(4단계, SAE 기준) 이상을 전제합니다.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실제 자율주행차로 떠나는 여행 시나리오에서 기능들이 사용되는 장면을 </a:t>
            </a:r>
            <a:r>
              <a:rPr b="1" lang="en-US" sz="1600"/>
              <a:t>시나리오 영상</a:t>
            </a:r>
            <a:r>
              <a:rPr lang="en-US" sz="1600"/>
              <a:t>을 통해 실감나게 제시합니다.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영상에서 탑승객들은 </a:t>
            </a:r>
            <a:r>
              <a:rPr b="1" lang="en-US" sz="1600"/>
              <a:t>중형SUV 차량</a:t>
            </a:r>
            <a:r>
              <a:rPr lang="en-US" sz="1600"/>
              <a:t>으로 여행을 떠나고, 이동시간에도 이미 여행지에 도착한 듯이 즐거운 시간을 보냅니다. </a:t>
            </a:r>
            <a:r>
              <a:rPr b="1" lang="en-US" sz="1600"/>
              <a:t>(Early check-in 효과)</a:t>
            </a:r>
            <a:endParaRPr b="1" sz="1600"/>
          </a:p>
        </p:txBody>
      </p:sp>
      <p:sp>
        <p:nvSpPr>
          <p:cNvPr id="647" name="Google Shape;647;p44"/>
          <p:cNvSpPr txBox="1"/>
          <p:nvPr/>
        </p:nvSpPr>
        <p:spPr>
          <a:xfrm>
            <a:off x="424550" y="3778550"/>
            <a:ext cx="11416500" cy="24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22222"/>
                </a:solidFill>
              </a:rPr>
              <a:t>기능이 많은데, </a:t>
            </a:r>
            <a:r>
              <a:rPr b="1" lang="en-US" sz="1600" u="sng">
                <a:solidFill>
                  <a:srgbClr val="222222"/>
                </a:solidFill>
              </a:rPr>
              <a:t>핵심 컨셉</a:t>
            </a:r>
            <a:r>
              <a:rPr b="1" lang="en-US">
                <a:solidFill>
                  <a:srgbClr val="222222"/>
                </a:solidFill>
              </a:rPr>
              <a:t>이 무엇인가요?</a:t>
            </a:r>
            <a:endParaRPr b="1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22222"/>
                </a:solidFill>
              </a:rPr>
              <a:t>그렇다면, 어떤 </a:t>
            </a:r>
            <a:r>
              <a:rPr b="1" lang="en-US" sz="1600" u="sng">
                <a:solidFill>
                  <a:srgbClr val="222222"/>
                </a:solidFill>
              </a:rPr>
              <a:t>감각적인 요소</a:t>
            </a:r>
            <a:r>
              <a:rPr b="1" lang="en-US" sz="1600">
                <a:solidFill>
                  <a:srgbClr val="222222"/>
                </a:solidFill>
              </a:rPr>
              <a:t>가 다른 차량의 탑승자와 </a:t>
            </a:r>
            <a:r>
              <a:rPr b="1" lang="en-US" sz="1600" u="sng">
                <a:solidFill>
                  <a:srgbClr val="222222"/>
                </a:solidFill>
              </a:rPr>
              <a:t>동승한 듯한 효과</a:t>
            </a:r>
            <a:r>
              <a:rPr b="1" lang="en-US" sz="1600">
                <a:solidFill>
                  <a:srgbClr val="222222"/>
                </a:solidFill>
              </a:rPr>
              <a:t>를 주나요?</a:t>
            </a:r>
            <a:endParaRPr b="1" sz="1600">
              <a:solidFill>
                <a:srgbClr val="22222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4"/>
          <p:cNvSpPr/>
          <p:nvPr/>
        </p:nvSpPr>
        <p:spPr>
          <a:xfrm>
            <a:off x="987175" y="4190999"/>
            <a:ext cx="10325100" cy="500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/>
              <a:t>핵심기능은 </a:t>
            </a:r>
            <a:r>
              <a:rPr b="1" lang="en-US" sz="1600"/>
              <a:t>동승기능</a:t>
            </a:r>
            <a:r>
              <a:rPr lang="en-US" sz="1600"/>
              <a:t>입니다. </a:t>
            </a:r>
            <a:endParaRPr b="1" sz="1600"/>
          </a:p>
        </p:txBody>
      </p:sp>
      <p:sp>
        <p:nvSpPr>
          <p:cNvPr id="649" name="Google Shape;649;p44"/>
          <p:cNvSpPr/>
          <p:nvPr/>
        </p:nvSpPr>
        <p:spPr>
          <a:xfrm>
            <a:off x="-1389973" y="5736000"/>
            <a:ext cx="10325100" cy="1122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/>
              <a:t>창문 디스플레이라는 위치적 특성은 </a:t>
            </a:r>
            <a:r>
              <a:rPr b="1" lang="en-US" sz="1600"/>
              <a:t>창문 너머에 타 차량의 탑승객</a:t>
            </a:r>
            <a:r>
              <a:rPr lang="en-US" sz="1600"/>
              <a:t>이 있는 듯한 동승기능을 제공합니다.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/>
              <a:t>이러한 동승 환경에서, 타 차량의 탑승자와 </a:t>
            </a:r>
            <a:r>
              <a:rPr b="1" lang="en-US" sz="1600"/>
              <a:t>엔터테인먼트</a:t>
            </a:r>
            <a:r>
              <a:rPr lang="en-US" sz="1600"/>
              <a:t> 기능 (영화 함께 보기, 노래방, 미니게임), 페이스콜 기능 등을 통해 </a:t>
            </a:r>
            <a:r>
              <a:rPr b="1" lang="en-US" sz="1600"/>
              <a:t>다양한 감각</a:t>
            </a:r>
            <a:r>
              <a:rPr lang="en-US" sz="1600"/>
              <a:t>으로 한 공간에 있는 듯한 풍부한 경험을 제공받을 수 있습니다.</a:t>
            </a:r>
            <a:endParaRPr sz="1600"/>
          </a:p>
        </p:txBody>
      </p:sp>
      <p:pic>
        <p:nvPicPr>
          <p:cNvPr id="650" name="Google Shape;6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50" y="3823700"/>
            <a:ext cx="372975" cy="3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5"/>
          <p:cNvSpPr/>
          <p:nvPr/>
        </p:nvSpPr>
        <p:spPr>
          <a:xfrm>
            <a:off x="4626180" y="4050134"/>
            <a:ext cx="2911200" cy="876000"/>
          </a:xfrm>
          <a:prstGeom prst="diamond">
            <a:avLst/>
          </a:prstGeom>
          <a:solidFill>
            <a:srgbClr val="313540">
              <a:alpha val="20000"/>
            </a:srgbClr>
          </a:solidFill>
          <a:ln>
            <a:noFill/>
          </a:ln>
          <a:effectLst>
            <a:outerShdw blurRad="76200" kx="-800311" rotWithShape="0" algn="bl" dir="2700000" dist="12700" sy="-23000" ky="-800311">
              <a:srgbClr val="000000">
                <a:alpha val="20000"/>
              </a:srgbClr>
            </a:outerShdw>
          </a:effectLst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5"/>
          <p:cNvSpPr/>
          <p:nvPr/>
        </p:nvSpPr>
        <p:spPr>
          <a:xfrm>
            <a:off x="4626180" y="3030980"/>
            <a:ext cx="2911200" cy="876000"/>
          </a:xfrm>
          <a:prstGeom prst="diamond">
            <a:avLst/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5"/>
          <p:cNvSpPr/>
          <p:nvPr/>
        </p:nvSpPr>
        <p:spPr>
          <a:xfrm>
            <a:off x="4626180" y="2531697"/>
            <a:ext cx="2911200" cy="876000"/>
          </a:xfrm>
          <a:prstGeom prst="diamond">
            <a:avLst/>
          </a:prstGeom>
          <a:solidFill>
            <a:srgbClr val="313540">
              <a:alpha val="6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5"/>
          <p:cNvSpPr/>
          <p:nvPr/>
        </p:nvSpPr>
        <p:spPr>
          <a:xfrm>
            <a:off x="4613599" y="1963512"/>
            <a:ext cx="2911200" cy="876000"/>
          </a:xfrm>
          <a:prstGeom prst="diamond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5"/>
          <p:cNvSpPr/>
          <p:nvPr/>
        </p:nvSpPr>
        <p:spPr>
          <a:xfrm>
            <a:off x="4586398" y="1357255"/>
            <a:ext cx="2938500" cy="884100"/>
          </a:xfrm>
          <a:prstGeom prst="diamond">
            <a:avLst/>
          </a:prstGeom>
          <a:solidFill>
            <a:srgbClr val="43CBD7"/>
          </a:solidFill>
          <a:ln>
            <a:noFill/>
          </a:ln>
        </p:spPr>
        <p:txBody>
          <a:bodyPr anchorCtr="0" anchor="t" bIns="45700" lIns="10800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5"/>
          <p:cNvSpPr/>
          <p:nvPr/>
        </p:nvSpPr>
        <p:spPr>
          <a:xfrm>
            <a:off x="8964750" y="3963850"/>
            <a:ext cx="299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6. CORE VALUES</a:t>
            </a:r>
            <a:endParaRPr b="1" sz="22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핵심 가</a:t>
            </a:r>
            <a:r>
              <a:rPr b="1" lang="en-US" sz="2200">
                <a:solidFill>
                  <a:srgbClr val="3F3F3F"/>
                </a:solidFill>
              </a:rPr>
              <a:t>치</a:t>
            </a:r>
            <a:endParaRPr b="1" sz="2200">
              <a:solidFill>
                <a:srgbClr val="3F3F3F"/>
              </a:solidFill>
            </a:endParaRPr>
          </a:p>
        </p:txBody>
      </p:sp>
      <p:sp>
        <p:nvSpPr>
          <p:cNvPr id="661" name="Google Shape;661;p45"/>
          <p:cNvSpPr/>
          <p:nvPr/>
        </p:nvSpPr>
        <p:spPr>
          <a:xfrm>
            <a:off x="3304950" y="5221700"/>
            <a:ext cx="5659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1" lang="en-US" sz="26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Enhancing your Travel Experience </a:t>
            </a:r>
            <a:endParaRPr b="1" i="1" sz="26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with Interactive Displays of Outside World </a:t>
            </a:r>
            <a:endParaRPr b="0" i="0" sz="18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" name="Google Shape;662;p45"/>
          <p:cNvCxnSpPr/>
          <p:nvPr/>
        </p:nvCxnSpPr>
        <p:spPr>
          <a:xfrm>
            <a:off x="7524868" y="4460200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6"/>
          <p:cNvSpPr/>
          <p:nvPr/>
        </p:nvSpPr>
        <p:spPr>
          <a:xfrm>
            <a:off x="497275" y="240825"/>
            <a:ext cx="12192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왜 자율주행차여야 하는가  WHY SELF-DRIVING CAR? 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668" name="Google Shape;668;p46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669" name="Google Shape;669;p46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ar icon png에 대한 이미지 검색결과" id="671" name="Google Shape;6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875" y="1346900"/>
            <a:ext cx="1584050" cy="158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iver icon에 대한 이미지 검색결과" id="672" name="Google Shape;6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250" y="1425113"/>
            <a:ext cx="1427625" cy="14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6"/>
          <p:cNvSpPr/>
          <p:nvPr/>
        </p:nvSpPr>
        <p:spPr>
          <a:xfrm>
            <a:off x="3194475" y="2074725"/>
            <a:ext cx="674700" cy="1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6"/>
          <p:cNvSpPr/>
          <p:nvPr/>
        </p:nvSpPr>
        <p:spPr>
          <a:xfrm>
            <a:off x="5988950" y="1956650"/>
            <a:ext cx="674700" cy="1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6"/>
          <p:cNvSpPr/>
          <p:nvPr/>
        </p:nvSpPr>
        <p:spPr>
          <a:xfrm>
            <a:off x="5988950" y="2192825"/>
            <a:ext cx="674700" cy="12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6"/>
          <p:cNvSpPr/>
          <p:nvPr/>
        </p:nvSpPr>
        <p:spPr>
          <a:xfrm>
            <a:off x="7184475" y="1642888"/>
            <a:ext cx="3945900" cy="99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차량 창문을 통한 전방주시의 필요성 ↓</a:t>
            </a:r>
            <a:endParaRPr b="1" sz="1500"/>
          </a:p>
        </p:txBody>
      </p:sp>
      <p:sp>
        <p:nvSpPr>
          <p:cNvPr id="677" name="Google Shape;677;p46"/>
          <p:cNvSpPr/>
          <p:nvPr/>
        </p:nvSpPr>
        <p:spPr>
          <a:xfrm>
            <a:off x="5988950" y="4437500"/>
            <a:ext cx="5439600" cy="174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사용자에게 바깥 상황 제시하는 기존의 창문을 넘어서</a:t>
            </a:r>
            <a:endParaRPr sz="15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바깥 환경과 타 차량 내부와 소통</a:t>
            </a:r>
            <a:r>
              <a:rPr lang="en-US" sz="1500"/>
              <a:t>하는 창문 디스플레이 제안</a:t>
            </a:r>
            <a:endParaRPr sz="1500"/>
          </a:p>
        </p:txBody>
      </p:sp>
      <p:sp>
        <p:nvSpPr>
          <p:cNvPr id="678" name="Google Shape;678;p46"/>
          <p:cNvSpPr/>
          <p:nvPr/>
        </p:nvSpPr>
        <p:spPr>
          <a:xfrm>
            <a:off x="779400" y="3657600"/>
            <a:ext cx="10633200" cy="553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679" name="Google Shape;679;p46"/>
          <p:cNvSpPr txBox="1"/>
          <p:nvPr/>
        </p:nvSpPr>
        <p:spPr>
          <a:xfrm>
            <a:off x="683550" y="3699900"/>
            <a:ext cx="10824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800">
                <a:solidFill>
                  <a:srgbClr val="3F3F3F"/>
                </a:solidFill>
              </a:rPr>
              <a:t>Enhancing your</a:t>
            </a:r>
            <a:r>
              <a:rPr i="1" lang="en-US" sz="2000">
                <a:solidFill>
                  <a:srgbClr val="3F3F3F"/>
                </a:solidFill>
              </a:rPr>
              <a:t> </a:t>
            </a:r>
            <a:r>
              <a:rPr b="1" i="1" lang="en-US" sz="2000">
                <a:solidFill>
                  <a:srgbClr val="3F3F3F"/>
                </a:solidFill>
              </a:rPr>
              <a:t>Travel Experience</a:t>
            </a:r>
            <a:r>
              <a:rPr i="1" lang="en-US" sz="2000">
                <a:solidFill>
                  <a:srgbClr val="3F3F3F"/>
                </a:solidFill>
              </a:rPr>
              <a:t> </a:t>
            </a:r>
            <a:r>
              <a:rPr i="1" lang="en-US" sz="1800">
                <a:solidFill>
                  <a:srgbClr val="3F3F3F"/>
                </a:solidFill>
              </a:rPr>
              <a:t>with</a:t>
            </a:r>
            <a:r>
              <a:rPr i="1" lang="en-US" sz="2000">
                <a:solidFill>
                  <a:srgbClr val="3F3F3F"/>
                </a:solidFill>
              </a:rPr>
              <a:t> </a:t>
            </a:r>
            <a:r>
              <a:rPr b="1" i="1" lang="en-US" sz="2000">
                <a:solidFill>
                  <a:srgbClr val="3F3F3F"/>
                </a:solidFill>
              </a:rPr>
              <a:t>Interactive Displays</a:t>
            </a:r>
            <a:r>
              <a:rPr i="1" lang="en-US" sz="2000">
                <a:solidFill>
                  <a:srgbClr val="3F3F3F"/>
                </a:solidFill>
              </a:rPr>
              <a:t> </a:t>
            </a:r>
            <a:r>
              <a:rPr i="1" lang="en-US" sz="1800">
                <a:solidFill>
                  <a:srgbClr val="3F3F3F"/>
                </a:solidFill>
              </a:rPr>
              <a:t>of Outside World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680" name="Google Shape;680;p46"/>
          <p:cNvSpPr/>
          <p:nvPr/>
        </p:nvSpPr>
        <p:spPr>
          <a:xfrm>
            <a:off x="779400" y="4437500"/>
            <a:ext cx="5209500" cy="174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창문너머로 타 차량의 탑승객과 함께하는 듯한 환경을 제공하여 </a:t>
            </a:r>
            <a:r>
              <a:rPr b="1" lang="en-US" sz="1500"/>
              <a:t>여행 중 동승환경</a:t>
            </a:r>
            <a:r>
              <a:rPr lang="en-US" sz="1500"/>
              <a:t>을 효과적으로 조성</a:t>
            </a:r>
            <a:endParaRPr sz="15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→ 사용자의 여행 경험 극대화</a:t>
            </a:r>
            <a:endParaRPr b="1" sz="1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"/>
          <p:cNvSpPr/>
          <p:nvPr/>
        </p:nvSpPr>
        <p:spPr>
          <a:xfrm>
            <a:off x="497275" y="240825"/>
            <a:ext cx="12192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왜 자율주행차여야 하는가  WHY SELF-DRIVING CAR? 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686" name="Google Shape;686;p47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687" name="Google Shape;687;p47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driver icon에 대한 이미지 검색결과" id="689" name="Google Shape;6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" y="1425125"/>
            <a:ext cx="1427625" cy="14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7"/>
          <p:cNvSpPr/>
          <p:nvPr/>
        </p:nvSpPr>
        <p:spPr>
          <a:xfrm>
            <a:off x="7184475" y="1642888"/>
            <a:ext cx="3945900" cy="99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운전자와 탑승자의 구분이 없어짐</a:t>
            </a:r>
            <a:endParaRPr b="1" sz="1500"/>
          </a:p>
        </p:txBody>
      </p:sp>
      <p:sp>
        <p:nvSpPr>
          <p:cNvPr id="691" name="Google Shape;691;p47"/>
          <p:cNvSpPr/>
          <p:nvPr/>
        </p:nvSpPr>
        <p:spPr>
          <a:xfrm>
            <a:off x="5912825" y="4486100"/>
            <a:ext cx="5439600" cy="174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모든 여행자</a:t>
            </a:r>
            <a:r>
              <a:rPr lang="en-US" sz="1800"/>
              <a:t>가 여행의 </a:t>
            </a:r>
            <a:r>
              <a:rPr b="1" lang="en-US" sz="1800"/>
              <a:t>전 과정에 직접참여</a:t>
            </a:r>
            <a:endParaRPr b="1" sz="1800"/>
          </a:p>
        </p:txBody>
      </p:sp>
      <p:sp>
        <p:nvSpPr>
          <p:cNvPr id="692" name="Google Shape;692;p47"/>
          <p:cNvSpPr/>
          <p:nvPr/>
        </p:nvSpPr>
        <p:spPr>
          <a:xfrm>
            <a:off x="371995" y="3581400"/>
            <a:ext cx="3729300" cy="553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693" name="Google Shape;693;p47"/>
          <p:cNvSpPr txBox="1"/>
          <p:nvPr/>
        </p:nvSpPr>
        <p:spPr>
          <a:xfrm>
            <a:off x="226350" y="3623700"/>
            <a:ext cx="3874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3F3F3F"/>
                </a:solidFill>
              </a:rPr>
              <a:t>이동 중 의사결정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694" name="Google Shape;694;p47"/>
          <p:cNvSpPr/>
          <p:nvPr/>
        </p:nvSpPr>
        <p:spPr>
          <a:xfrm>
            <a:off x="608850" y="4486100"/>
            <a:ext cx="3467400" cy="174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운전자는 </a:t>
            </a:r>
            <a:r>
              <a:rPr b="1" lang="en-US" sz="1500"/>
              <a:t>배제</a:t>
            </a:r>
            <a:r>
              <a:rPr lang="en-US" sz="1500"/>
              <a:t>되거나,</a:t>
            </a:r>
            <a:endParaRPr sz="15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운전자의 </a:t>
            </a:r>
            <a:r>
              <a:rPr b="1" lang="en-US" sz="1500"/>
              <a:t>독단적</a:t>
            </a:r>
            <a:r>
              <a:rPr lang="en-US" sz="1500"/>
              <a:t>인 결정이 주가 됨</a:t>
            </a:r>
            <a:endParaRPr sz="1500"/>
          </a:p>
        </p:txBody>
      </p:sp>
      <p:pic>
        <p:nvPicPr>
          <p:cNvPr descr="friend icon에 대한 이미지 검색결과" id="695" name="Google Shape;6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124" y="1202624"/>
            <a:ext cx="2027842" cy="2027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iend icon에 대한 이미지 검색결과" id="696" name="Google Shape;69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532" y="1202634"/>
            <a:ext cx="2027842" cy="2027266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7"/>
          <p:cNvSpPr/>
          <p:nvPr/>
        </p:nvSpPr>
        <p:spPr>
          <a:xfrm>
            <a:off x="2434050" y="1735225"/>
            <a:ext cx="1021200" cy="8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7"/>
          <p:cNvSpPr/>
          <p:nvPr/>
        </p:nvSpPr>
        <p:spPr>
          <a:xfrm>
            <a:off x="4246795" y="3581400"/>
            <a:ext cx="3729300" cy="553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699" name="Google Shape;699;p47"/>
          <p:cNvSpPr txBox="1"/>
          <p:nvPr/>
        </p:nvSpPr>
        <p:spPr>
          <a:xfrm>
            <a:off x="4101150" y="3623700"/>
            <a:ext cx="3874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3F3F3F"/>
                </a:solidFill>
              </a:rPr>
              <a:t>이동 중 놀이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700" name="Google Shape;700;p47"/>
          <p:cNvSpPr/>
          <p:nvPr/>
        </p:nvSpPr>
        <p:spPr>
          <a:xfrm>
            <a:off x="8056795" y="3581400"/>
            <a:ext cx="3729300" cy="553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701" name="Google Shape;701;p47"/>
          <p:cNvSpPr txBox="1"/>
          <p:nvPr/>
        </p:nvSpPr>
        <p:spPr>
          <a:xfrm>
            <a:off x="7911150" y="3623700"/>
            <a:ext cx="3874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3F3F3F"/>
                </a:solidFill>
              </a:rPr>
              <a:t>도착 후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702" name="Google Shape;702;p47"/>
          <p:cNvSpPr/>
          <p:nvPr/>
        </p:nvSpPr>
        <p:spPr>
          <a:xfrm>
            <a:off x="4076250" y="4729050"/>
            <a:ext cx="1584000" cy="122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자율주행차</a:t>
            </a:r>
            <a:endParaRPr b="1" sz="1500"/>
          </a:p>
        </p:txBody>
      </p:sp>
      <p:cxnSp>
        <p:nvCxnSpPr>
          <p:cNvPr id="703" name="Google Shape;703;p47"/>
          <p:cNvCxnSpPr/>
          <p:nvPr/>
        </p:nvCxnSpPr>
        <p:spPr>
          <a:xfrm>
            <a:off x="763975" y="1379900"/>
            <a:ext cx="1545600" cy="1545600"/>
          </a:xfrm>
          <a:prstGeom prst="straightConnector1">
            <a:avLst/>
          </a:prstGeom>
          <a:noFill/>
          <a:ln cap="flat" cmpd="sng" w="11430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47"/>
          <p:cNvCxnSpPr/>
          <p:nvPr/>
        </p:nvCxnSpPr>
        <p:spPr>
          <a:xfrm flipH="1">
            <a:off x="768925" y="1361038"/>
            <a:ext cx="1535700" cy="1555800"/>
          </a:xfrm>
          <a:prstGeom prst="straightConnector1">
            <a:avLst/>
          </a:prstGeom>
          <a:noFill/>
          <a:ln cap="flat" cmpd="sng" w="11430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8"/>
          <p:cNvSpPr/>
          <p:nvPr/>
        </p:nvSpPr>
        <p:spPr>
          <a:xfrm>
            <a:off x="497275" y="240825"/>
            <a:ext cx="12192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사용자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7003510" y="1628503"/>
            <a:ext cx="735000" cy="770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8"/>
          <p:cNvSpPr txBox="1"/>
          <p:nvPr/>
        </p:nvSpPr>
        <p:spPr>
          <a:xfrm>
            <a:off x="7924759" y="4776927"/>
            <a:ext cx="3917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기존 증강현실 콘텐츠와의 차별성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8"/>
          <p:cNvSpPr txBox="1"/>
          <p:nvPr/>
        </p:nvSpPr>
        <p:spPr>
          <a:xfrm>
            <a:off x="7907017" y="1814640"/>
            <a:ext cx="40776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사용자 편의성 증대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8"/>
          <p:cNvSpPr txBox="1"/>
          <p:nvPr/>
        </p:nvSpPr>
        <p:spPr>
          <a:xfrm>
            <a:off x="8361307" y="3315167"/>
            <a:ext cx="3349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차별화 된 의사소통 방식 제공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8"/>
          <p:cNvSpPr/>
          <p:nvPr/>
        </p:nvSpPr>
        <p:spPr>
          <a:xfrm>
            <a:off x="7583645" y="3101039"/>
            <a:ext cx="735000" cy="770100"/>
          </a:xfrm>
          <a:prstGeom prst="ellipse">
            <a:avLst/>
          </a:prstGeom>
          <a:solidFill>
            <a:srgbClr val="43CB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8"/>
          <p:cNvSpPr txBox="1"/>
          <p:nvPr/>
        </p:nvSpPr>
        <p:spPr>
          <a:xfrm flipH="1">
            <a:off x="1282124" y="1822500"/>
            <a:ext cx="3349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여행의 새로운 패러다임 제시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8"/>
          <p:cNvSpPr/>
          <p:nvPr/>
        </p:nvSpPr>
        <p:spPr>
          <a:xfrm flipH="1">
            <a:off x="4799887" y="1628503"/>
            <a:ext cx="735000" cy="770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8"/>
          <p:cNvSpPr txBox="1"/>
          <p:nvPr/>
        </p:nvSpPr>
        <p:spPr>
          <a:xfrm flipH="1">
            <a:off x="1289886" y="4776941"/>
            <a:ext cx="3349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사용자 여행 경험 증진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8"/>
          <p:cNvSpPr/>
          <p:nvPr/>
        </p:nvSpPr>
        <p:spPr>
          <a:xfrm flipH="1">
            <a:off x="4799887" y="4575503"/>
            <a:ext cx="735000" cy="770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8"/>
          <p:cNvSpPr txBox="1"/>
          <p:nvPr/>
        </p:nvSpPr>
        <p:spPr>
          <a:xfrm flipH="1">
            <a:off x="458106" y="3224904"/>
            <a:ext cx="3663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기존 여행 정보 어플리케이션과의 차별성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8"/>
          <p:cNvSpPr/>
          <p:nvPr/>
        </p:nvSpPr>
        <p:spPr>
          <a:xfrm flipH="1">
            <a:off x="4218679" y="3101039"/>
            <a:ext cx="735000" cy="770100"/>
          </a:xfrm>
          <a:prstGeom prst="ellipse">
            <a:avLst/>
          </a:prstGeom>
          <a:solidFill>
            <a:srgbClr val="43CB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8"/>
          <p:cNvSpPr txBox="1"/>
          <p:nvPr/>
        </p:nvSpPr>
        <p:spPr>
          <a:xfrm>
            <a:off x="5067229" y="3891311"/>
            <a:ext cx="25404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13540"/>
                </a:solidFill>
                <a:latin typeface="Arial"/>
                <a:ea typeface="Arial"/>
                <a:cs typeface="Arial"/>
                <a:sym typeface="Arial"/>
              </a:rPr>
              <a:t>사용자</a:t>
            </a:r>
            <a:endParaRPr b="1" i="0" sz="2100" u="none" cap="none" strike="noStrike">
              <a:solidFill>
                <a:srgbClr val="313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2475" y="2421627"/>
            <a:ext cx="1853626" cy="1853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3" name="Google Shape;723;p48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724" name="Google Shape;724;p48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48"/>
          <p:cNvSpPr/>
          <p:nvPr/>
        </p:nvSpPr>
        <p:spPr>
          <a:xfrm>
            <a:off x="7006460" y="4600753"/>
            <a:ext cx="735000" cy="770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388" y="4813798"/>
            <a:ext cx="469025" cy="3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950" y="1682650"/>
            <a:ext cx="586850" cy="586850"/>
          </a:xfrm>
          <a:prstGeom prst="rect">
            <a:avLst/>
          </a:prstGeom>
          <a:noFill/>
          <a:ln>
            <a:noFill/>
          </a:ln>
          <a:effectLst>
            <a:outerShdw blurRad="8001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729" name="Google Shape;72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0092" y="1682642"/>
            <a:ext cx="661800" cy="6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7650" y="3251575"/>
            <a:ext cx="469025" cy="4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716637" y="3209451"/>
            <a:ext cx="469026" cy="45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2550" y="4702710"/>
            <a:ext cx="469025" cy="4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2925" y="2108075"/>
            <a:ext cx="2766575" cy="27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9"/>
          <p:cNvSpPr/>
          <p:nvPr/>
        </p:nvSpPr>
        <p:spPr>
          <a:xfrm>
            <a:off x="497275" y="240825"/>
            <a:ext cx="46071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자율주행차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739" name="Google Shape;739;p49"/>
          <p:cNvSpPr txBox="1"/>
          <p:nvPr/>
        </p:nvSpPr>
        <p:spPr>
          <a:xfrm>
            <a:off x="7754673" y="2060700"/>
            <a:ext cx="3349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차내외 새로운 소통 방식 제공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9"/>
          <p:cNvSpPr/>
          <p:nvPr/>
        </p:nvSpPr>
        <p:spPr>
          <a:xfrm>
            <a:off x="6851110" y="1857103"/>
            <a:ext cx="735000" cy="770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9"/>
          <p:cNvSpPr txBox="1"/>
          <p:nvPr/>
        </p:nvSpPr>
        <p:spPr>
          <a:xfrm>
            <a:off x="8305841" y="4398102"/>
            <a:ext cx="3349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자율주행 자동차의 장점 극대화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9"/>
          <p:cNvSpPr txBox="1"/>
          <p:nvPr/>
        </p:nvSpPr>
        <p:spPr>
          <a:xfrm flipH="1">
            <a:off x="1129724" y="2060700"/>
            <a:ext cx="3349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탑승자와 상호작용하는 여행 동반자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9"/>
          <p:cNvSpPr/>
          <p:nvPr/>
        </p:nvSpPr>
        <p:spPr>
          <a:xfrm flipH="1">
            <a:off x="4647487" y="1857103"/>
            <a:ext cx="735000" cy="7701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9"/>
          <p:cNvSpPr txBox="1"/>
          <p:nvPr/>
        </p:nvSpPr>
        <p:spPr>
          <a:xfrm flipH="1">
            <a:off x="-233875" y="4404175"/>
            <a:ext cx="41349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자율주행 자동차에 대한 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긍정적인 이미지 선사</a:t>
            </a:r>
            <a:endParaRPr b="1" i="0" sz="15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9"/>
          <p:cNvSpPr/>
          <p:nvPr/>
        </p:nvSpPr>
        <p:spPr>
          <a:xfrm rot="-5400000">
            <a:off x="7065845" y="2064403"/>
            <a:ext cx="311421" cy="355153"/>
          </a:xfrm>
          <a:custGeom>
            <a:rect b="b" l="l" r="r" t="t"/>
            <a:pathLst>
              <a:path extrusionOk="0" h="3228660" w="2708011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9"/>
          <p:cNvSpPr txBox="1"/>
          <p:nvPr/>
        </p:nvSpPr>
        <p:spPr>
          <a:xfrm>
            <a:off x="4686225" y="4119900"/>
            <a:ext cx="28398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13540"/>
                </a:solidFill>
                <a:latin typeface="Arial"/>
                <a:ea typeface="Arial"/>
                <a:cs typeface="Arial"/>
                <a:sym typeface="Arial"/>
              </a:rPr>
              <a:t>자율주행차 가치 향상</a:t>
            </a:r>
            <a:endParaRPr b="1" i="0" sz="2100" u="none" cap="none" strike="noStrike">
              <a:solidFill>
                <a:srgbClr val="3135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9"/>
          <p:cNvSpPr/>
          <p:nvPr/>
        </p:nvSpPr>
        <p:spPr>
          <a:xfrm flipH="1">
            <a:off x="4002319" y="4196639"/>
            <a:ext cx="735000" cy="770100"/>
          </a:xfrm>
          <a:prstGeom prst="ellipse">
            <a:avLst/>
          </a:prstGeom>
          <a:solidFill>
            <a:srgbClr val="43CB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9"/>
          <p:cNvSpPr/>
          <p:nvPr/>
        </p:nvSpPr>
        <p:spPr>
          <a:xfrm>
            <a:off x="7464170" y="4194489"/>
            <a:ext cx="735000" cy="770100"/>
          </a:xfrm>
          <a:prstGeom prst="ellipse">
            <a:avLst/>
          </a:prstGeom>
          <a:solidFill>
            <a:srgbClr val="43CB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9" name="Google Shape;749;p49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750" name="Google Shape;750;p49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2" name="Google Shape;752;p49"/>
          <p:cNvPicPr preferRelativeResize="0"/>
          <p:nvPr/>
        </p:nvPicPr>
        <p:blipFill rotWithShape="1">
          <a:blip r:embed="rId4">
            <a:alphaModFix/>
          </a:blip>
          <a:srcRect b="20529" l="0" r="0" t="4491"/>
          <a:stretch/>
        </p:blipFill>
        <p:spPr>
          <a:xfrm>
            <a:off x="4626512" y="1950725"/>
            <a:ext cx="776925" cy="58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8557" y="4288275"/>
            <a:ext cx="582525" cy="5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5100" y="4381090"/>
            <a:ext cx="453793" cy="3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0"/>
          <p:cNvSpPr/>
          <p:nvPr/>
        </p:nvSpPr>
        <p:spPr>
          <a:xfrm>
            <a:off x="1602861" y="2326175"/>
            <a:ext cx="2752500" cy="2584500"/>
          </a:xfrm>
          <a:prstGeom prst="ellipse">
            <a:avLst/>
          </a:prstGeom>
          <a:solidFill>
            <a:srgbClr val="5B9BD5">
              <a:alpha val="5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0"/>
          <p:cNvSpPr/>
          <p:nvPr/>
        </p:nvSpPr>
        <p:spPr>
          <a:xfrm>
            <a:off x="497275" y="317025"/>
            <a:ext cx="121920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2400">
                <a:solidFill>
                  <a:srgbClr val="3F3F3F"/>
                </a:solidFill>
              </a:rPr>
              <a:t>향후 발전 가능성 및 활용 계획 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761" name="Google Shape;761;p50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762" name="Google Shape;762;p50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64" name="Google Shape;7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746" y="4459934"/>
            <a:ext cx="1974597" cy="1854016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0"/>
          <p:cNvSpPr txBox="1"/>
          <p:nvPr/>
        </p:nvSpPr>
        <p:spPr>
          <a:xfrm>
            <a:off x="6462221" y="2462675"/>
            <a:ext cx="4817700" cy="221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앱스토어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여행에 커스터마이즈된 풍부하고 다양한	애플리케이션의 활성화</a:t>
            </a:r>
            <a:endParaRPr sz="15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개인 계정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	유용하고 재미있는 여행 애플리케이션을 구매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	어떤 차에서든 해당 계정으로 사용 가능</a:t>
            </a:r>
            <a:endParaRPr sz="1500"/>
          </a:p>
        </p:txBody>
      </p:sp>
      <p:pic>
        <p:nvPicPr>
          <p:cNvPr descr="driverless car icon에 대한 이미지 검색결과" id="766" name="Google Shape;7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100" y="3131450"/>
            <a:ext cx="1420900" cy="1334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관련 이미지" id="767" name="Google Shape;76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0397" y="3129098"/>
            <a:ext cx="1295578" cy="1216476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0"/>
          <p:cNvSpPr/>
          <p:nvPr/>
        </p:nvSpPr>
        <p:spPr>
          <a:xfrm rot="-5400462">
            <a:off x="4761275" y="2960100"/>
            <a:ext cx="2232000" cy="1237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0"/>
          <p:cNvSpPr txBox="1"/>
          <p:nvPr/>
        </p:nvSpPr>
        <p:spPr>
          <a:xfrm>
            <a:off x="499500" y="1445638"/>
            <a:ext cx="4817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동승 환경을 통해 여행 경험을 극대화시키는</a:t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자율주행차 </a:t>
            </a:r>
            <a:r>
              <a:rPr b="1" lang="en-US" sz="2000"/>
              <a:t>플랫폼</a:t>
            </a:r>
            <a:r>
              <a:rPr b="1" lang="en-US" sz="1800"/>
              <a:t> 제안</a:t>
            </a:r>
            <a:endParaRPr b="1" sz="1800"/>
          </a:p>
        </p:txBody>
      </p:sp>
      <p:pic>
        <p:nvPicPr>
          <p:cNvPr descr="bluelink png에 대한 이미지 검색결과" id="770" name="Google Shape;77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6167" y="2412681"/>
            <a:ext cx="2752618" cy="61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1"/>
          <p:cNvSpPr/>
          <p:nvPr/>
        </p:nvSpPr>
        <p:spPr>
          <a:xfrm>
            <a:off x="3477500" y="2706075"/>
            <a:ext cx="65679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1800">
                <a:solidFill>
                  <a:srgbClr val="3F3F3F"/>
                </a:solidFill>
              </a:rPr>
              <a:t>개발 현황 &amp; 데모 앱 시연</a:t>
            </a:r>
            <a:r>
              <a:rPr b="0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2400">
                <a:solidFill>
                  <a:srgbClr val="3F3F3F"/>
                </a:solidFill>
              </a:rPr>
              <a:t>SW Prototype &amp; 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6" name="Google Shape;776;p51"/>
          <p:cNvGrpSpPr/>
          <p:nvPr/>
        </p:nvGrpSpPr>
        <p:grpSpPr>
          <a:xfrm>
            <a:off x="5308527" y="3535328"/>
            <a:ext cx="1584052" cy="36055"/>
            <a:chOff x="2057400" y="1143000"/>
            <a:chExt cx="2873304" cy="63600"/>
          </a:xfrm>
        </p:grpSpPr>
        <p:sp>
          <p:nvSpPr>
            <p:cNvPr id="777" name="Google Shape;777;p51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4125500" y="3473400"/>
            <a:ext cx="2222100" cy="10986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497275" y="240825"/>
            <a:ext cx="46071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r>
              <a:rPr b="0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3243600" y="2025775"/>
            <a:ext cx="5704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자율주행 자동차 + 여행경험의 증진 ?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488225" y="3473400"/>
            <a:ext cx="2179200" cy="1098600"/>
          </a:xfrm>
          <a:prstGeom prst="homePlate">
            <a:avLst>
              <a:gd fmla="val 50000" name="adj"/>
            </a:avLst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2285725" y="3473400"/>
            <a:ext cx="2222100" cy="1098600"/>
          </a:xfrm>
          <a:prstGeom prst="chevron">
            <a:avLst>
              <a:gd fmla="val 50000" name="adj"/>
            </a:avLst>
          </a:prstGeom>
          <a:solidFill>
            <a:srgbClr val="D0D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637625" y="3818925"/>
            <a:ext cx="2029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자율주행</a:t>
            </a:r>
            <a:r>
              <a:rPr lang="en-US"/>
              <a:t>차 + 여행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3089625" y="3828075"/>
            <a:ext cx="1876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운전자 X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5949675" y="3473400"/>
            <a:ext cx="2222100" cy="1098600"/>
          </a:xfrm>
          <a:prstGeom prst="chevron">
            <a:avLst>
              <a:gd fmla="val 50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4688175" y="3818925"/>
            <a:ext cx="1761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창문 이상의 기능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6686775" y="3828075"/>
            <a:ext cx="14886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동승 경험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8260300" y="3748050"/>
            <a:ext cx="3524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사용자의 풍부한 여행 경험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16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148" name="Google Shape;148;p16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52"/>
          <p:cNvGrpSpPr/>
          <p:nvPr/>
        </p:nvGrpSpPr>
        <p:grpSpPr>
          <a:xfrm>
            <a:off x="5303977" y="3512328"/>
            <a:ext cx="1584052" cy="36055"/>
            <a:chOff x="2057400" y="1143000"/>
            <a:chExt cx="2873304" cy="63600"/>
          </a:xfrm>
        </p:grpSpPr>
        <p:sp>
          <p:nvSpPr>
            <p:cNvPr id="784" name="Google Shape;784;p52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p52"/>
          <p:cNvSpPr/>
          <p:nvPr/>
        </p:nvSpPr>
        <p:spPr>
          <a:xfrm>
            <a:off x="3284100" y="4107290"/>
            <a:ext cx="56238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1" lang="en-US" sz="2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Enhancing your Travel Experience</a:t>
            </a:r>
            <a:r>
              <a:rPr b="1" i="1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1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with Interactive Displays of Outside World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2"/>
          <p:cNvSpPr/>
          <p:nvPr/>
        </p:nvSpPr>
        <p:spPr>
          <a:xfrm>
            <a:off x="3284100" y="2383271"/>
            <a:ext cx="56238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1" lang="en-US" sz="2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 for Listening.</a:t>
            </a:r>
            <a:r>
              <a:rPr b="1" i="1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/>
          <p:nvPr/>
        </p:nvSpPr>
        <p:spPr>
          <a:xfrm>
            <a:off x="497275" y="240825"/>
            <a:ext cx="6833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사용자 불만사항</a:t>
            </a:r>
            <a:r>
              <a:rPr b="0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CUSTOMER NEEDS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17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156" name="Google Shape;156;p17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17"/>
          <p:cNvSpPr/>
          <p:nvPr/>
        </p:nvSpPr>
        <p:spPr>
          <a:xfrm>
            <a:off x="1059525" y="1650275"/>
            <a:ext cx="1579500" cy="132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다른 차에 나눠서 </a:t>
            </a:r>
            <a:r>
              <a:rPr lang="en-US"/>
              <a:t>이동하는 경우 발생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6662525" y="3187650"/>
            <a:ext cx="46707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동승 환경을 통해 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여행 경험을 극대화시키는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 자율주행차 플랫폼</a:t>
            </a:r>
            <a:endParaRPr b="1" sz="2000"/>
          </a:p>
        </p:txBody>
      </p:sp>
      <p:sp>
        <p:nvSpPr>
          <p:cNvPr id="160" name="Google Shape;160;p17"/>
          <p:cNvSpPr/>
          <p:nvPr/>
        </p:nvSpPr>
        <p:spPr>
          <a:xfrm>
            <a:off x="1059525" y="3111000"/>
            <a:ext cx="1579500" cy="132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지루하고 외로운 </a:t>
            </a:r>
            <a:r>
              <a:rPr lang="en-US"/>
              <a:t>이동시간</a:t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2789838" y="2351975"/>
            <a:ext cx="1579500" cy="132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번거로운 </a:t>
            </a:r>
            <a:r>
              <a:rPr b="1" lang="en-US" sz="1600"/>
              <a:t>여행코스</a:t>
            </a:r>
            <a:r>
              <a:rPr lang="en-US"/>
              <a:t>짜기</a:t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1059525" y="4571713"/>
            <a:ext cx="1579500" cy="132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번거로운 </a:t>
            </a:r>
            <a:r>
              <a:rPr b="1" lang="en-US" sz="1600"/>
              <a:t>여행정보 검색</a:t>
            </a:r>
            <a:endParaRPr b="1" sz="1600"/>
          </a:p>
        </p:txBody>
      </p:sp>
      <p:sp>
        <p:nvSpPr>
          <p:cNvPr id="163" name="Google Shape;163;p17"/>
          <p:cNvSpPr/>
          <p:nvPr/>
        </p:nvSpPr>
        <p:spPr>
          <a:xfrm>
            <a:off x="2789850" y="3806925"/>
            <a:ext cx="1579500" cy="132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실패하지 않는 </a:t>
            </a:r>
            <a:r>
              <a:rPr b="1" lang="en-US" sz="1600"/>
              <a:t>여행코스</a:t>
            </a:r>
            <a:endParaRPr b="1" sz="1600"/>
          </a:p>
        </p:txBody>
      </p:sp>
      <p:sp>
        <p:nvSpPr>
          <p:cNvPr id="164" name="Google Shape;164;p17"/>
          <p:cNvSpPr/>
          <p:nvPr/>
        </p:nvSpPr>
        <p:spPr>
          <a:xfrm>
            <a:off x="4750175" y="3187650"/>
            <a:ext cx="2061900" cy="1176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4626180" y="4050134"/>
            <a:ext cx="2911200" cy="876000"/>
          </a:xfrm>
          <a:prstGeom prst="diamond">
            <a:avLst/>
          </a:prstGeom>
          <a:solidFill>
            <a:srgbClr val="313540">
              <a:alpha val="20000"/>
            </a:srgbClr>
          </a:solidFill>
          <a:ln>
            <a:noFill/>
          </a:ln>
          <a:effectLst>
            <a:outerShdw blurRad="76200" kx="-800311" rotWithShape="0" algn="bl" dir="2700000" dist="12700" sy="-23000" ky="-800311">
              <a:srgbClr val="000000">
                <a:alpha val="20000"/>
              </a:srgbClr>
            </a:outerShdw>
          </a:effectLst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4626180" y="3030980"/>
            <a:ext cx="2911200" cy="876000"/>
          </a:xfrm>
          <a:prstGeom prst="diamond">
            <a:avLst/>
          </a:prstGeom>
          <a:solidFill>
            <a:srgbClr val="313540">
              <a:alpha val="4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4626180" y="2531697"/>
            <a:ext cx="2911200" cy="876000"/>
          </a:xfrm>
          <a:prstGeom prst="diamond">
            <a:avLst/>
          </a:prstGeom>
          <a:solidFill>
            <a:srgbClr val="313540">
              <a:alpha val="6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4613599" y="1963512"/>
            <a:ext cx="2911200" cy="876000"/>
          </a:xfrm>
          <a:prstGeom prst="diamond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txBody>
          <a:bodyPr anchorCtr="0" anchor="t" bIns="457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4586398" y="1357255"/>
            <a:ext cx="2938500" cy="884100"/>
          </a:xfrm>
          <a:prstGeom prst="diamond">
            <a:avLst/>
          </a:prstGeom>
          <a:solidFill>
            <a:srgbClr val="43CBD7"/>
          </a:solidFill>
          <a:ln>
            <a:noFill/>
          </a:ln>
        </p:spPr>
        <p:txBody>
          <a:bodyPr anchorCtr="0" anchor="t" bIns="45700" lIns="10800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18"/>
          <p:cNvCxnSpPr/>
          <p:nvPr/>
        </p:nvCxnSpPr>
        <p:spPr>
          <a:xfrm rot="10800000">
            <a:off x="3298923" y="2969702"/>
            <a:ext cx="1440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75" name="Google Shape;175;p18"/>
          <p:cNvSpPr/>
          <p:nvPr/>
        </p:nvSpPr>
        <p:spPr>
          <a:xfrm>
            <a:off x="437250" y="2594250"/>
            <a:ext cx="2748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2.</a:t>
            </a:r>
            <a:r>
              <a:rPr b="1" i="0" lang="en-US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>
                <a:solidFill>
                  <a:srgbClr val="3F3F3F"/>
                </a:solidFill>
              </a:rPr>
              <a:t>PRECONDITION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2200">
                <a:solidFill>
                  <a:srgbClr val="3F3F3F"/>
                </a:solidFill>
              </a:rPr>
              <a:t>사전 조건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3304950" y="5221700"/>
            <a:ext cx="5659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1" lang="en-US" sz="26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Enhancing your Travel Experience </a:t>
            </a:r>
            <a:endParaRPr b="1" i="1" sz="26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with Interactive Displays of Outside World </a:t>
            </a:r>
            <a:endParaRPr b="0" i="0" sz="18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497275" y="240825"/>
            <a:ext cx="6833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사전 조건</a:t>
            </a:r>
            <a:r>
              <a:rPr b="0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PRECONDITION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2" name="Google Shape;182;p19"/>
          <p:cNvGraphicFramePr/>
          <p:nvPr/>
        </p:nvGraphicFramePr>
        <p:xfrm>
          <a:off x="868650" y="127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{667A1E90-FE2E-4FE3-ADD6-6C4B2EB69149}</a:tableStyleId>
              </a:tblPr>
              <a:tblGrid>
                <a:gridCol w="1791750"/>
                <a:gridCol w="8662950"/>
              </a:tblGrid>
              <a:tr h="322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환경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40">
                        <a:alpha val="800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</a:rPr>
                        <a:t>내용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13540">
                        <a:alpha val="80000"/>
                      </a:srgbClr>
                    </a:solidFill>
                  </a:tcPr>
                </a:tc>
              </a:tr>
              <a:tr h="526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디스플레이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차체 사방 및 천장/ 테이블 디스플레이 (좌석가운데)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91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차량 내부 카메라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천장 제외한 모든 디스플레이에 설치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98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네트워크 환경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20~30m 이동 이내에 중요한 데이터를 송/수신하고 판단하여 대응하는 모든 과정이 1초 이내에 이루어질 수 있는 환경 (약 1Gbps 이상)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91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센서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Surround Camera, Lidar, Radar, GPS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68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dk1"/>
                          </a:solidFill>
                        </a:rPr>
                        <a:t>최초 실행 환경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시동거는 동시에 모든 디스플레이 활성화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AutoNum type="arabicPeriod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최초 실행 화면 - 메인 홈 메뉴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3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자율주행 자동차 레벨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미국 자동차 공학회(SAE) 기준 4단계 이상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핵심기술: 커넥티드 시스템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5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타겟 차종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일반 5인승 중형차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83" name="Google Shape;183;p19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184" name="Google Shape;184;p19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>
            <a:off x="6383675" y="2842800"/>
            <a:ext cx="5341200" cy="15927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497275" y="240825"/>
            <a:ext cx="6833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3F3F3F"/>
                </a:solidFill>
              </a:rPr>
              <a:t>차량 내부 환경</a:t>
            </a:r>
            <a:r>
              <a:rPr b="0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2400">
                <a:solidFill>
                  <a:srgbClr val="3F3F3F"/>
                </a:solidFill>
              </a:rPr>
              <a:t>INNER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0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193" name="Google Shape;193;p20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20"/>
          <p:cNvSpPr txBox="1"/>
          <p:nvPr/>
        </p:nvSpPr>
        <p:spPr>
          <a:xfrm>
            <a:off x="6383675" y="3120150"/>
            <a:ext cx="53412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/>
              <a:t>그림과 같이 둘러앉은 듯한 좌석배치를 제안한다.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디스플레이 설치 위치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 	 : 기존 창문 위치와 차량 중앙 및 천장</a:t>
            </a:r>
            <a:endParaRPr b="1" sz="1500"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75" y="1410499"/>
            <a:ext cx="5595150" cy="41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6F9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1879950" y="5290900"/>
            <a:ext cx="8432100" cy="1038000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497275" y="240825"/>
            <a:ext cx="6833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rgbClr val="3F3F3F"/>
                </a:solidFill>
              </a:rPr>
              <a:t>차량 내부 환경</a:t>
            </a:r>
            <a:r>
              <a:rPr b="0" i="1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lang="en-US" sz="2400">
                <a:solidFill>
                  <a:srgbClr val="3F3F3F"/>
                </a:solidFill>
              </a:rPr>
              <a:t>INNER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1"/>
          <p:cNvGrpSpPr/>
          <p:nvPr/>
        </p:nvGrpSpPr>
        <p:grpSpPr>
          <a:xfrm>
            <a:off x="575702" y="917678"/>
            <a:ext cx="1584052" cy="36055"/>
            <a:chOff x="2057400" y="1143000"/>
            <a:chExt cx="2873304" cy="63600"/>
          </a:xfrm>
        </p:grpSpPr>
        <p:sp>
          <p:nvSpPr>
            <p:cNvPr id="204" name="Google Shape;204;p21"/>
            <p:cNvSpPr/>
            <p:nvPr/>
          </p:nvSpPr>
          <p:spPr>
            <a:xfrm>
              <a:off x="2057400" y="1143000"/>
              <a:ext cx="1436700" cy="636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3494004" y="1143000"/>
              <a:ext cx="1436700" cy="636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725" y="1509873"/>
            <a:ext cx="4731951" cy="354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125" y="1509875"/>
            <a:ext cx="4731939" cy="3549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2145000" y="5615950"/>
            <a:ext cx="7902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차량 중앙에 위치한 테이블 디스플레이를 활성화 시키면 바닥에서 디스플레이가 올라온다.</a:t>
            </a:r>
            <a:endParaRPr b="1" sz="1500"/>
          </a:p>
        </p:txBody>
      </p:sp>
      <p:sp>
        <p:nvSpPr>
          <p:cNvPr id="209" name="Google Shape;209;p21"/>
          <p:cNvSpPr/>
          <p:nvPr/>
        </p:nvSpPr>
        <p:spPr>
          <a:xfrm>
            <a:off x="2470875" y="3315050"/>
            <a:ext cx="1413300" cy="14616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7810950" y="3218700"/>
            <a:ext cx="1413300" cy="14616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